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54" r:id="rId4"/>
  </p:sldMasterIdLst>
  <p:notesMasterIdLst>
    <p:notesMasterId r:id="rId16"/>
  </p:notesMasterIdLst>
  <p:handoutMasterIdLst>
    <p:handoutMasterId r:id="rId17"/>
  </p:handoutMasterIdLst>
  <p:sldIdLst>
    <p:sldId id="261" r:id="rId5"/>
    <p:sldId id="286" r:id="rId6"/>
    <p:sldId id="273" r:id="rId7"/>
    <p:sldId id="280" r:id="rId8"/>
    <p:sldId id="319" r:id="rId9"/>
    <p:sldId id="300" r:id="rId10"/>
    <p:sldId id="314" r:id="rId11"/>
    <p:sldId id="315" r:id="rId12"/>
    <p:sldId id="316" r:id="rId13"/>
    <p:sldId id="317" r:id="rId14"/>
    <p:sldId id="31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87175F"/>
    <a:srgbClr val="EEC621"/>
    <a:srgbClr val="E58C09"/>
    <a:srgbClr val="43467B"/>
    <a:srgbClr val="AEA422"/>
    <a:srgbClr val="F69E1D"/>
    <a:srgbClr val="E19E6B"/>
    <a:srgbClr val="75503A"/>
    <a:srgbClr val="DDB6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34" autoAdjust="0"/>
  </p:normalViewPr>
  <p:slideViewPr>
    <p:cSldViewPr>
      <p:cViewPr varScale="1">
        <p:scale>
          <a:sx n="114" d="100"/>
          <a:sy n="114" d="100"/>
        </p:scale>
        <p:origin x="414" y="102"/>
      </p:cViewPr>
      <p:guideLst/>
    </p:cSldViewPr>
  </p:slideViewPr>
  <p:outlineViewPr>
    <p:cViewPr>
      <p:scale>
        <a:sx n="33" d="100"/>
        <a:sy n="33" d="100"/>
      </p:scale>
      <p:origin x="0" y="-208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3187" y="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[Thinkful_Capstone_Project (version 1).xlsb.xlsx]model_make_dashboard!PivotTable17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10 Cars by Avg Profit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model_make_dashboard!$B$35</c:f>
              <c:strCache>
                <c:ptCount val="1"/>
                <c:pt idx="0">
                  <c:v>Average of total_revenue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model_make_dashboard!$A$36:$A$46</c:f>
              <c:strCache>
                <c:ptCount val="10"/>
                <c:pt idx="0">
                  <c:v>Lotus Evora</c:v>
                </c:pt>
                <c:pt idx="1">
                  <c:v>Pontiac G5</c:v>
                </c:pt>
                <c:pt idx="2">
                  <c:v>Volkswagen CC</c:v>
                </c:pt>
                <c:pt idx="3">
                  <c:v>Dodge Ram Van B250</c:v>
                </c:pt>
                <c:pt idx="4">
                  <c:v>Chevrolet G-Series 3500</c:v>
                </c:pt>
                <c:pt idx="5">
                  <c:v>Audi 4000CS Quattro</c:v>
                </c:pt>
                <c:pt idx="6">
                  <c:v>Acura Vigor</c:v>
                </c:pt>
                <c:pt idx="7">
                  <c:v>Pontiac Daewoo Kalos</c:v>
                </c:pt>
                <c:pt idx="8">
                  <c:v>Honda CR-X</c:v>
                </c:pt>
                <c:pt idx="9">
                  <c:v>BMW M</c:v>
                </c:pt>
              </c:strCache>
            </c:strRef>
          </c:cat>
          <c:val>
            <c:numRef>
              <c:f>model_make_dashboard!$B$36:$B$46</c:f>
              <c:numCache>
                <c:formatCode>_("$"* #,##0.00_);_("$"* \(#,##0.00\);_("$"* "-"??_);_(@_)</c:formatCode>
                <c:ptCount val="10"/>
                <c:pt idx="0">
                  <c:v>21659</c:v>
                </c:pt>
                <c:pt idx="1">
                  <c:v>19743</c:v>
                </c:pt>
                <c:pt idx="2">
                  <c:v>19928</c:v>
                </c:pt>
                <c:pt idx="3">
                  <c:v>18269</c:v>
                </c:pt>
                <c:pt idx="4">
                  <c:v>18311</c:v>
                </c:pt>
                <c:pt idx="5">
                  <c:v>17575</c:v>
                </c:pt>
                <c:pt idx="6">
                  <c:v>16591</c:v>
                </c:pt>
                <c:pt idx="7">
                  <c:v>19756</c:v>
                </c:pt>
                <c:pt idx="8">
                  <c:v>18093</c:v>
                </c:pt>
                <c:pt idx="9">
                  <c:v>16122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7D-4019-834C-E4AF4DA933F3}"/>
            </c:ext>
          </c:extLst>
        </c:ser>
        <c:ser>
          <c:idx val="1"/>
          <c:order val="1"/>
          <c:tx>
            <c:strRef>
              <c:f>model_make_dashboard!$C$35</c:f>
              <c:strCache>
                <c:ptCount val="1"/>
                <c:pt idx="0">
                  <c:v>Average of car_profit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model_make_dashboard!$A$36:$A$46</c:f>
              <c:strCache>
                <c:ptCount val="10"/>
                <c:pt idx="0">
                  <c:v>Lotus Evora</c:v>
                </c:pt>
                <c:pt idx="1">
                  <c:v>Pontiac G5</c:v>
                </c:pt>
                <c:pt idx="2">
                  <c:v>Volkswagen CC</c:v>
                </c:pt>
                <c:pt idx="3">
                  <c:v>Dodge Ram Van B250</c:v>
                </c:pt>
                <c:pt idx="4">
                  <c:v>Chevrolet G-Series 3500</c:v>
                </c:pt>
                <c:pt idx="5">
                  <c:v>Audi 4000CS Quattro</c:v>
                </c:pt>
                <c:pt idx="6">
                  <c:v>Acura Vigor</c:v>
                </c:pt>
                <c:pt idx="7">
                  <c:v>Pontiac Daewoo Kalos</c:v>
                </c:pt>
                <c:pt idx="8">
                  <c:v>Honda CR-X</c:v>
                </c:pt>
                <c:pt idx="9">
                  <c:v>BMW M</c:v>
                </c:pt>
              </c:strCache>
            </c:strRef>
          </c:cat>
          <c:val>
            <c:numRef>
              <c:f>model_make_dashboard!$C$36:$C$46</c:f>
              <c:numCache>
                <c:formatCode>_("$"* #,##0.00_);_("$"* \(#,##0.00\);_("$"* "-"??_);_(@_)</c:formatCode>
                <c:ptCount val="10"/>
                <c:pt idx="0">
                  <c:v>15373.400000000001</c:v>
                </c:pt>
                <c:pt idx="1">
                  <c:v>13235</c:v>
                </c:pt>
                <c:pt idx="2">
                  <c:v>12780.6</c:v>
                </c:pt>
                <c:pt idx="3">
                  <c:v>12756.1</c:v>
                </c:pt>
                <c:pt idx="4">
                  <c:v>12139.099999999999</c:v>
                </c:pt>
                <c:pt idx="5">
                  <c:v>12075.7</c:v>
                </c:pt>
                <c:pt idx="6">
                  <c:v>11239.199999999999</c:v>
                </c:pt>
                <c:pt idx="7">
                  <c:v>11018.6</c:v>
                </c:pt>
                <c:pt idx="8">
                  <c:v>10958.699999999999</c:v>
                </c:pt>
                <c:pt idx="9">
                  <c:v>10938.5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7D-4019-834C-E4AF4DA933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08554687"/>
        <c:axId val="1908549279"/>
      </c:barChart>
      <c:catAx>
        <c:axId val="19085546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549279"/>
        <c:crosses val="autoZero"/>
        <c:auto val="1"/>
        <c:lblAlgn val="ctr"/>
        <c:lblOffset val="100"/>
        <c:noMultiLvlLbl val="0"/>
      </c:catAx>
      <c:valAx>
        <c:axId val="19085492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5546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[Thinkful_Capstone_Project (version 1).xlsb.xlsx]model_make_dashboard!PivotTable18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Bottom 10 Cars by Avg Profit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model_make_dashboard!$B$52</c:f>
              <c:strCache>
                <c:ptCount val="1"/>
                <c:pt idx="0">
                  <c:v>Average of total_revenue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model_make_dashboard!$A$53:$A$63</c:f>
              <c:strCache>
                <c:ptCount val="10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  <c:pt idx="3">
                  <c:v>Plymouth Volare</c:v>
                </c:pt>
                <c:pt idx="4">
                  <c:v>Ford Aspire</c:v>
                </c:pt>
                <c:pt idx="5">
                  <c:v>Dodge D150 Club</c:v>
                </c:pt>
                <c:pt idx="6">
                  <c:v>Mercedes-Benz SLS-Class</c:v>
                </c:pt>
                <c:pt idx="7">
                  <c:v>Fiat 500</c:v>
                </c:pt>
                <c:pt idx="8">
                  <c:v>Porsche 914</c:v>
                </c:pt>
                <c:pt idx="9">
                  <c:v>Volvo 850</c:v>
                </c:pt>
              </c:strCache>
            </c:strRef>
          </c:cat>
          <c:val>
            <c:numRef>
              <c:f>model_make_dashboard!$B$53:$B$63</c:f>
              <c:numCache>
                <c:formatCode>_("$"* #,##0.00_);_("$"* \(#,##0.00\);_("$"* "-"??_);_(@_)</c:formatCode>
                <c:ptCount val="10"/>
                <c:pt idx="0">
                  <c:v>5921</c:v>
                </c:pt>
                <c:pt idx="1">
                  <c:v>7206</c:v>
                </c:pt>
                <c:pt idx="2">
                  <c:v>8381</c:v>
                </c:pt>
                <c:pt idx="3">
                  <c:v>7608</c:v>
                </c:pt>
                <c:pt idx="4">
                  <c:v>7300</c:v>
                </c:pt>
                <c:pt idx="5">
                  <c:v>8732</c:v>
                </c:pt>
                <c:pt idx="6">
                  <c:v>8741</c:v>
                </c:pt>
                <c:pt idx="7">
                  <c:v>7949</c:v>
                </c:pt>
                <c:pt idx="8">
                  <c:v>9133</c:v>
                </c:pt>
                <c:pt idx="9">
                  <c:v>8809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76-4306-963B-233068463BF7}"/>
            </c:ext>
          </c:extLst>
        </c:ser>
        <c:ser>
          <c:idx val="1"/>
          <c:order val="1"/>
          <c:tx>
            <c:strRef>
              <c:f>model_make_dashboard!$C$52</c:f>
              <c:strCache>
                <c:ptCount val="1"/>
                <c:pt idx="0">
                  <c:v>Average of car_profit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model_make_dashboard!$A$53:$A$63</c:f>
              <c:strCache>
                <c:ptCount val="10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  <c:pt idx="3">
                  <c:v>Plymouth Volare</c:v>
                </c:pt>
                <c:pt idx="4">
                  <c:v>Ford Aspire</c:v>
                </c:pt>
                <c:pt idx="5">
                  <c:v>Dodge D150 Club</c:v>
                </c:pt>
                <c:pt idx="6">
                  <c:v>Mercedes-Benz SLS-Class</c:v>
                </c:pt>
                <c:pt idx="7">
                  <c:v>Fiat 500</c:v>
                </c:pt>
                <c:pt idx="8">
                  <c:v>Porsche 914</c:v>
                </c:pt>
                <c:pt idx="9">
                  <c:v>Volvo 850</c:v>
                </c:pt>
              </c:strCache>
            </c:strRef>
          </c:cat>
          <c:val>
            <c:numRef>
              <c:f>model_make_dashboard!$C$53:$C$63</c:f>
              <c:numCache>
                <c:formatCode>_("$"* #,##0.00_);_("$"* \(#,##0.00\);_("$"* "-"??_);_(@_)</c:formatCode>
                <c:ptCount val="10"/>
                <c:pt idx="0">
                  <c:v>-2435.6000000000004</c:v>
                </c:pt>
                <c:pt idx="1">
                  <c:v>-1138</c:v>
                </c:pt>
                <c:pt idx="2">
                  <c:v>316.19999999999982</c:v>
                </c:pt>
                <c:pt idx="3">
                  <c:v>334.39999999999964</c:v>
                </c:pt>
                <c:pt idx="4">
                  <c:v>935.19999999999982</c:v>
                </c:pt>
                <c:pt idx="5">
                  <c:v>985.10000000000036</c:v>
                </c:pt>
                <c:pt idx="6">
                  <c:v>993.79999999999927</c:v>
                </c:pt>
                <c:pt idx="7">
                  <c:v>1098.8000000000002</c:v>
                </c:pt>
                <c:pt idx="8">
                  <c:v>1566</c:v>
                </c:pt>
                <c:pt idx="9">
                  <c:v>1571.1999999999998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76-4306-963B-233068463B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08563007"/>
        <c:axId val="1908571743"/>
      </c:barChart>
      <c:catAx>
        <c:axId val="19085630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571743"/>
        <c:crosses val="autoZero"/>
        <c:auto val="1"/>
        <c:lblAlgn val="ctr"/>
        <c:lblOffset val="100"/>
        <c:noMultiLvlLbl val="0"/>
      </c:catAx>
      <c:valAx>
        <c:axId val="1908571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5630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[Thinkful_Capstone_Project (version 1).xlsb.xlsx]model_make_dashboard!PivotTable15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10 Cars by Avg Margin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model_make_dashboard!$B$1</c:f>
              <c:strCache>
                <c:ptCount val="1"/>
                <c:pt idx="0">
                  <c:v>Average of car_profit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model_make_dashboard!$A$2:$A$12</c:f>
              <c:strCache>
                <c:ptCount val="10"/>
                <c:pt idx="0">
                  <c:v>Lotus Evora</c:v>
                </c:pt>
                <c:pt idx="1">
                  <c:v>Pontiac G5</c:v>
                </c:pt>
                <c:pt idx="2">
                  <c:v>Dodge Ram Van B250</c:v>
                </c:pt>
                <c:pt idx="3">
                  <c:v>Chevrolet G-Series 3500</c:v>
                </c:pt>
                <c:pt idx="4">
                  <c:v>Audi 4000CS Quattro</c:v>
                </c:pt>
                <c:pt idx="5">
                  <c:v>Acura Vigor</c:v>
                </c:pt>
                <c:pt idx="6">
                  <c:v>BMW M</c:v>
                </c:pt>
                <c:pt idx="7">
                  <c:v>Chevrolet HHR</c:v>
                </c:pt>
                <c:pt idx="8">
                  <c:v>Mitsubishi Lancer Evolution</c:v>
                </c:pt>
                <c:pt idx="9">
                  <c:v>Chrysler LeBaron</c:v>
                </c:pt>
              </c:strCache>
            </c:strRef>
          </c:cat>
          <c:val>
            <c:numRef>
              <c:f>model_make_dashboard!$B$2:$B$12</c:f>
              <c:numCache>
                <c:formatCode>_("$"* #,##0.00_);_("$"* \(#,##0.00\);_("$"* "-"??_);_(@_)</c:formatCode>
                <c:ptCount val="10"/>
                <c:pt idx="0">
                  <c:v>15373.400000000001</c:v>
                </c:pt>
                <c:pt idx="1">
                  <c:v>13235</c:v>
                </c:pt>
                <c:pt idx="2">
                  <c:v>12756.1</c:v>
                </c:pt>
                <c:pt idx="3">
                  <c:v>12139.099999999999</c:v>
                </c:pt>
                <c:pt idx="4">
                  <c:v>12075.7</c:v>
                </c:pt>
                <c:pt idx="5">
                  <c:v>11239.199999999999</c:v>
                </c:pt>
                <c:pt idx="6">
                  <c:v>10938.5</c:v>
                </c:pt>
                <c:pt idx="7">
                  <c:v>10608.3</c:v>
                </c:pt>
                <c:pt idx="8">
                  <c:v>10593.5</c:v>
                </c:pt>
                <c:pt idx="9">
                  <c:v>9890.4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28-47BE-9811-7003D6155CF3}"/>
            </c:ext>
          </c:extLst>
        </c:ser>
        <c:ser>
          <c:idx val="1"/>
          <c:order val="1"/>
          <c:tx>
            <c:strRef>
              <c:f>model_make_dashboard!$C$1</c:f>
              <c:strCache>
                <c:ptCount val="1"/>
                <c:pt idx="0">
                  <c:v>Average of margin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model_make_dashboard!$A$2:$A$12</c:f>
              <c:strCache>
                <c:ptCount val="10"/>
                <c:pt idx="0">
                  <c:v>Lotus Evora</c:v>
                </c:pt>
                <c:pt idx="1">
                  <c:v>Pontiac G5</c:v>
                </c:pt>
                <c:pt idx="2">
                  <c:v>Dodge Ram Van B250</c:v>
                </c:pt>
                <c:pt idx="3">
                  <c:v>Chevrolet G-Series 3500</c:v>
                </c:pt>
                <c:pt idx="4">
                  <c:v>Audi 4000CS Quattro</c:v>
                </c:pt>
                <c:pt idx="5">
                  <c:v>Acura Vigor</c:v>
                </c:pt>
                <c:pt idx="6">
                  <c:v>BMW M</c:v>
                </c:pt>
                <c:pt idx="7">
                  <c:v>Chevrolet HHR</c:v>
                </c:pt>
                <c:pt idx="8">
                  <c:v>Mitsubishi Lancer Evolution</c:v>
                </c:pt>
                <c:pt idx="9">
                  <c:v>Chrysler LeBaron</c:v>
                </c:pt>
              </c:strCache>
            </c:strRef>
          </c:cat>
          <c:val>
            <c:numRef>
              <c:f>model_make_dashboard!$C$2:$C$12</c:f>
              <c:numCache>
                <c:formatCode>0%</c:formatCode>
                <c:ptCount val="10"/>
                <c:pt idx="0">
                  <c:v>0.70979269587700267</c:v>
                </c:pt>
                <c:pt idx="1">
                  <c:v>0.6703641797092641</c:v>
                </c:pt>
                <c:pt idx="2">
                  <c:v>0.69823745142043903</c:v>
                </c:pt>
                <c:pt idx="3">
                  <c:v>0.66294030910381729</c:v>
                </c:pt>
                <c:pt idx="4">
                  <c:v>0.68709530583214795</c:v>
                </c:pt>
                <c:pt idx="5">
                  <c:v>0.67742752094509062</c:v>
                </c:pt>
                <c:pt idx="6">
                  <c:v>0.67848281850886982</c:v>
                </c:pt>
                <c:pt idx="7">
                  <c:v>0.66330894766460324</c:v>
                </c:pt>
                <c:pt idx="8">
                  <c:v>0.64570888699256368</c:v>
                </c:pt>
                <c:pt idx="9">
                  <c:v>0.66383240200111848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B28-47BE-9811-7003D6155C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08488127"/>
        <c:axId val="1908481887"/>
      </c:barChart>
      <c:catAx>
        <c:axId val="19084881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481887"/>
        <c:crosses val="autoZero"/>
        <c:auto val="1"/>
        <c:lblAlgn val="ctr"/>
        <c:lblOffset val="100"/>
        <c:noMultiLvlLbl val="0"/>
      </c:catAx>
      <c:valAx>
        <c:axId val="19084818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4881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[Thinkful_Capstone_Project (version 1).xlsb.xlsx]branch_dashboard!PivotTable8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10 Revenue Branches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B05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branch_dashboard!$B$1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branch_dashboard!$A$2:$A$12</c:f>
              <c:strCache>
                <c:ptCount val="10"/>
                <c:pt idx="0">
                  <c:v>Washington, District of Columbia</c:v>
                </c:pt>
                <c:pt idx="1">
                  <c:v>Denver, Colorado</c:v>
                </c:pt>
                <c:pt idx="2">
                  <c:v>Fort Worth, Texas</c:v>
                </c:pt>
                <c:pt idx="3">
                  <c:v>El Paso, Texas</c:v>
                </c:pt>
                <c:pt idx="4">
                  <c:v>Charlotte, North Carolina</c:v>
                </c:pt>
                <c:pt idx="5">
                  <c:v>Los Angeles, California</c:v>
                </c:pt>
                <c:pt idx="6">
                  <c:v>Sacramento, California</c:v>
                </c:pt>
                <c:pt idx="7">
                  <c:v>New York City, New York</c:v>
                </c:pt>
                <c:pt idx="8">
                  <c:v>Saint Louis, Missouri</c:v>
                </c:pt>
                <c:pt idx="9">
                  <c:v>Pomona, California</c:v>
                </c:pt>
              </c:strCache>
            </c:strRef>
          </c:cat>
          <c:val>
            <c:numRef>
              <c:f>branch_dashboard!$B$2:$B$12</c:f>
              <c:numCache>
                <c:formatCode>_("$"* #,##0.00_);_("$"* \(#,##0.00\);_("$"* "-"??_);_(@_)</c:formatCode>
                <c:ptCount val="10"/>
                <c:pt idx="0">
                  <c:v>3187750</c:v>
                </c:pt>
                <c:pt idx="1">
                  <c:v>2155030</c:v>
                </c:pt>
                <c:pt idx="2">
                  <c:v>2150621</c:v>
                </c:pt>
                <c:pt idx="3">
                  <c:v>2147441</c:v>
                </c:pt>
                <c:pt idx="4">
                  <c:v>2118694</c:v>
                </c:pt>
                <c:pt idx="5">
                  <c:v>2104927</c:v>
                </c:pt>
                <c:pt idx="6">
                  <c:v>2091261</c:v>
                </c:pt>
                <c:pt idx="7">
                  <c:v>2073596</c:v>
                </c:pt>
                <c:pt idx="8">
                  <c:v>1111112</c:v>
                </c:pt>
                <c:pt idx="9">
                  <c:v>1111109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43-4892-A4A6-76AB458A2C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08458175"/>
        <c:axId val="1908472735"/>
      </c:barChart>
      <c:catAx>
        <c:axId val="1908458175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472735"/>
        <c:crosses val="autoZero"/>
        <c:auto val="1"/>
        <c:lblAlgn val="ctr"/>
        <c:lblOffset val="100"/>
        <c:noMultiLvlLbl val="0"/>
      </c:catAx>
      <c:valAx>
        <c:axId val="1908472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4581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[Thinkful_Capstone_Project (version 1).xlsb.xlsx]branch_dashboard!PivotTable10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Bottom 10 Revenue Branches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FF000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branch_dashboard!$E$1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branch_dashboard!$D$2:$D$12</c:f>
              <c:strCache>
                <c:ptCount val="10"/>
                <c:pt idx="0">
                  <c:v>Galveston, Texas</c:v>
                </c:pt>
                <c:pt idx="1">
                  <c:v>Kansas City, Kansas</c:v>
                </c:pt>
                <c:pt idx="2">
                  <c:v>Tucson, Arizona</c:v>
                </c:pt>
                <c:pt idx="3">
                  <c:v>Lake Charles, Louisiana</c:v>
                </c:pt>
                <c:pt idx="4">
                  <c:v>Waterloo, Iowa</c:v>
                </c:pt>
                <c:pt idx="5">
                  <c:v>Jersey City, New Jersey</c:v>
                </c:pt>
                <c:pt idx="6">
                  <c:v>Sioux City, Iowa</c:v>
                </c:pt>
                <c:pt idx="7">
                  <c:v>York, Pennsylvania</c:v>
                </c:pt>
                <c:pt idx="8">
                  <c:v>Duluth, Minnesota</c:v>
                </c:pt>
                <c:pt idx="9">
                  <c:v>Las Vegas, Nevada</c:v>
                </c:pt>
              </c:strCache>
            </c:strRef>
          </c:cat>
          <c:val>
            <c:numRef>
              <c:f>branch_dashboard!$E$2:$E$12</c:f>
              <c:numCache>
                <c:formatCode>_("$"* #,##0.00_);_("$"* \(#,##0.00\);_("$"* "-"??_);_(@_)</c:formatCode>
                <c:ptCount val="10"/>
                <c:pt idx="0">
                  <c:v>1037312</c:v>
                </c:pt>
                <c:pt idx="1">
                  <c:v>1032698</c:v>
                </c:pt>
                <c:pt idx="2">
                  <c:v>1029476</c:v>
                </c:pt>
                <c:pt idx="3">
                  <c:v>1027644</c:v>
                </c:pt>
                <c:pt idx="4">
                  <c:v>1024806</c:v>
                </c:pt>
                <c:pt idx="5">
                  <c:v>1020054</c:v>
                </c:pt>
                <c:pt idx="6">
                  <c:v>1014274</c:v>
                </c:pt>
                <c:pt idx="7">
                  <c:v>1009498</c:v>
                </c:pt>
                <c:pt idx="8">
                  <c:v>1002894</c:v>
                </c:pt>
                <c:pt idx="9">
                  <c:v>995514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A4-46C2-9590-09F4F314A3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08490207"/>
        <c:axId val="1908497695"/>
      </c:barChart>
      <c:catAx>
        <c:axId val="19084902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497695"/>
        <c:crosses val="autoZero"/>
        <c:auto val="1"/>
        <c:lblAlgn val="ctr"/>
        <c:lblOffset val="100"/>
        <c:noMultiLvlLbl val="0"/>
      </c:catAx>
      <c:valAx>
        <c:axId val="19084976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4902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[Thinkful_Capstone_Project (version 1).xlsb.xlsx]branch_dashboard!PivotTable13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 Attached to Airport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7030A0"/>
          </a:solidFill>
          <a:ln>
            <a:noFill/>
          </a:ln>
          <a:effectLst/>
        </c:spP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rgbClr val="7030A0"/>
          </a:solidFill>
          <a:ln>
            <a:noFill/>
          </a:ln>
          <a:effectLst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7030A0"/>
          </a:solidFill>
          <a:ln>
            <a:noFill/>
          </a:ln>
          <a:effectLst/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branch_dashboard!$N$1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DB5-4016-996F-3ABEE7DE303B}"/>
              </c:ext>
            </c:extLst>
          </c:dPt>
          <c:cat>
            <c:strRef>
              <c:f>branch_dashboard!$M$2:$M$4</c:f>
              <c:strCache>
                <c:ptCount val="2"/>
                <c:pt idx="0">
                  <c:v>FALSE</c:v>
                </c:pt>
                <c:pt idx="1">
                  <c:v>TRUE</c:v>
                </c:pt>
              </c:strCache>
            </c:strRef>
          </c:cat>
          <c:val>
            <c:numRef>
              <c:f>branch_dashboard!$N$2:$N$4</c:f>
              <c:numCache>
                <c:formatCode>_("$"* #,##0.00_);_("$"* \(#,##0.00\);_("$"* "-"??_);_(@_)</c:formatCode>
                <c:ptCount val="2"/>
                <c:pt idx="0">
                  <c:v>29584268</c:v>
                </c:pt>
                <c:pt idx="1">
                  <c:v>23245939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DB5-4016-996F-3ABEE7DE30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08533471"/>
        <c:axId val="1908557599"/>
      </c:barChart>
      <c:catAx>
        <c:axId val="1908533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557599"/>
        <c:crosses val="autoZero"/>
        <c:auto val="1"/>
        <c:lblAlgn val="ctr"/>
        <c:lblOffset val="100"/>
        <c:noMultiLvlLbl val="0"/>
      </c:catAx>
      <c:valAx>
        <c:axId val="1908557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5334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0.34404</cdr:x>
      <cdr:y>0.33333</cdr:y>
    </cdr:from>
    <cdr:to>
      <cdr:x>0.65596</cdr:x>
      <cdr:y>0.66667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2E1D92D7-0764-C7B5-AC29-3482BBC33202}"/>
            </a:ext>
          </a:extLst>
        </cdr:cNvPr>
        <cdr:cNvSpPr txBox="1"/>
      </cdr:nvSpPr>
      <cdr:spPr>
        <a:xfrm xmlns:a="http://schemas.openxmlformats.org/drawingml/2006/main">
          <a:off x="1008591" y="9144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  <cdr:relSizeAnchor xmlns:cdr="http://schemas.openxmlformats.org/drawingml/2006/chartDrawing">
    <cdr:from>
      <cdr:x>0</cdr:x>
      <cdr:y>0</cdr:y>
    </cdr:from>
    <cdr:to>
      <cdr:x>0.31191</cdr:x>
      <cdr:y>0.33333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B0CC545-971F-33E7-C525-CB95A7F27836}"/>
            </a:ext>
          </a:extLst>
        </cdr:cNvPr>
        <cdr:cNvSpPr txBox="1"/>
      </cdr:nvSpPr>
      <cdr:spPr>
        <a:xfrm xmlns:a="http://schemas.openxmlformats.org/drawingml/2006/main">
          <a:off x="-7772400" y="-316195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464472-DAE5-4012-9A5A-CB432293B4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6DB41-0314-4E22-8F5A-547FA67B06A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33E32-5603-440A-ACDD-7442C88C5FED}" type="datetimeFigureOut">
              <a:rPr lang="en-US" smtClean="0">
                <a:latin typeface="Tw Cen MT" panose="020B0602020104020603" pitchFamily="34" charset="0"/>
              </a:rPr>
              <a:t>9/14/2022</a:t>
            </a:fld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63188E-D235-4A3B-823C-E0E10F336C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Tw Cen MT" panose="020B0602020104020603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D3A68C-A1CC-4704-8503-01E13B0AED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BB1589-0F8A-400D-AEF4-57688446A2F5}" type="slidenum">
              <a:rPr lang="en-US" smtClean="0">
                <a:latin typeface="Tw Cen MT" panose="020B0602020104020603" pitchFamily="34" charset="0"/>
              </a:rPr>
              <a:t>‹#›</a:t>
            </a:fld>
            <a:endParaRPr lang="en-US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9105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jp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Tw Cen MT" panose="020B0602020104020603" pitchFamily="34" charset="0"/>
              </a:defRPr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Tw Cen MT" panose="020B0602020104020603" pitchFamily="34" charset="0"/>
              </a:defRPr>
            </a:lvl1pPr>
          </a:lstStyle>
          <a:p>
            <a:fld id="{AF4A386A-BFE4-4655-9801-CBB04655F27A}" type="datetimeFigureOut">
              <a:rPr lang="en-US" noProof="0" smtClean="0"/>
              <a:pPr/>
              <a:t>9/14/2022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Tw Cen MT" panose="020B0602020104020603" pitchFamily="34" charset="0"/>
              </a:defRPr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Tw Cen MT" panose="020B0602020104020603" pitchFamily="34" charset="0"/>
              </a:defRPr>
            </a:lvl1pPr>
          </a:lstStyle>
          <a:p>
            <a:fld id="{DAE5FABD-26C8-4F74-B1E3-45BC91BC9D7B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753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Tw Cen MT" panose="020B06020201040206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47987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5294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910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247467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E5FABD-26C8-4F74-B1E3-45BC91BC9D7B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598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DeepYellow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4016877F-9863-4CBC-B4AF-D4764DBA6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1099" y="457200"/>
            <a:ext cx="8128343" cy="6248400"/>
          </a:xfrm>
          <a:custGeom>
            <a:avLst/>
            <a:gdLst>
              <a:gd name="connsiteX0" fmla="*/ 0 w 8128343"/>
              <a:gd name="connsiteY0" fmla="*/ 0 h 6248400"/>
              <a:gd name="connsiteX1" fmla="*/ 8128343 w 8128343"/>
              <a:gd name="connsiteY1" fmla="*/ 0 h 6248400"/>
              <a:gd name="connsiteX2" fmla="*/ 8128343 w 8128343"/>
              <a:gd name="connsiteY2" fmla="*/ 3258609 h 6248400"/>
              <a:gd name="connsiteX3" fmla="*/ 5858354 w 8128343"/>
              <a:gd name="connsiteY3" fmla="*/ 6248400 h 6248400"/>
              <a:gd name="connsiteX4" fmla="*/ 0 w 8128343"/>
              <a:gd name="connsiteY4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343" h="6248400">
                <a:moveTo>
                  <a:pt x="0" y="0"/>
                </a:moveTo>
                <a:lnTo>
                  <a:pt x="8128343" y="0"/>
                </a:lnTo>
                <a:lnTo>
                  <a:pt x="8128343" y="3258609"/>
                </a:lnTo>
                <a:lnTo>
                  <a:pt x="5858354" y="6248400"/>
                </a:lnTo>
                <a:lnTo>
                  <a:pt x="0" y="62484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buNone/>
              <a:defRPr lang="en-GB" sz="1800" dirty="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I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070D0C4-1F90-4B84-B84E-8285FA0A01B0}"/>
              </a:ext>
            </a:extLst>
          </p:cNvPr>
          <p:cNvSpPr/>
          <p:nvPr userDrawn="1"/>
        </p:nvSpPr>
        <p:spPr>
          <a:xfrm rot="2232448">
            <a:off x="9455741" y="-926244"/>
            <a:ext cx="131438" cy="8710488"/>
          </a:xfrm>
          <a:custGeom>
            <a:avLst/>
            <a:gdLst>
              <a:gd name="connsiteX0" fmla="*/ 0 w 131438"/>
              <a:gd name="connsiteY0" fmla="*/ 99793 h 8710488"/>
              <a:gd name="connsiteX1" fmla="*/ 131438 w 131438"/>
              <a:gd name="connsiteY1" fmla="*/ 0 h 8710488"/>
              <a:gd name="connsiteX2" fmla="*/ 131438 w 131438"/>
              <a:gd name="connsiteY2" fmla="*/ 8610694 h 8710488"/>
              <a:gd name="connsiteX3" fmla="*/ 0 w 131438"/>
              <a:gd name="connsiteY3" fmla="*/ 8710488 h 871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38" h="8710488">
                <a:moveTo>
                  <a:pt x="0" y="99793"/>
                </a:moveTo>
                <a:lnTo>
                  <a:pt x="131438" y="0"/>
                </a:lnTo>
                <a:lnTo>
                  <a:pt x="131438" y="8610694"/>
                </a:lnTo>
                <a:lnTo>
                  <a:pt x="0" y="87104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8546525-A0E6-4238-93BC-5D43C93A4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232448">
            <a:off x="9332817" y="-941780"/>
            <a:ext cx="172357" cy="8741560"/>
          </a:xfrm>
          <a:custGeom>
            <a:avLst/>
            <a:gdLst>
              <a:gd name="connsiteX0" fmla="*/ 172357 w 172357"/>
              <a:gd name="connsiteY0" fmla="*/ 0 h 8741560"/>
              <a:gd name="connsiteX1" fmla="*/ 172357 w 172357"/>
              <a:gd name="connsiteY1" fmla="*/ 8610698 h 8741560"/>
              <a:gd name="connsiteX2" fmla="*/ 0 w 172357"/>
              <a:gd name="connsiteY2" fmla="*/ 8741560 h 8741560"/>
              <a:gd name="connsiteX3" fmla="*/ 0 w 172357"/>
              <a:gd name="connsiteY3" fmla="*/ 130862 h 87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57" h="8741560">
                <a:moveTo>
                  <a:pt x="172357" y="0"/>
                </a:moveTo>
                <a:lnTo>
                  <a:pt x="172357" y="8610698"/>
                </a:lnTo>
                <a:lnTo>
                  <a:pt x="0" y="8741560"/>
                </a:lnTo>
                <a:lnTo>
                  <a:pt x="0" y="1308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599" y="304800"/>
            <a:ext cx="8128343" cy="62484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8135" y="1219199"/>
            <a:ext cx="7232465" cy="2732439"/>
          </a:xfrm>
        </p:spPr>
        <p:txBody>
          <a:bodyPr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8134" y="4069079"/>
            <a:ext cx="5022666" cy="1463040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5A207-2310-4F94-86E5-13B4CCC3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562101" y="-114299"/>
            <a:ext cx="304797" cy="53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625404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667000"/>
            <a:ext cx="10288693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5529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5425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sea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48865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149718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323754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76658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53620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Blue_Triangle patch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05BCA9F-FC20-461D-9118-7EC2AC28D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75958" y="0"/>
            <a:ext cx="9016043" cy="6858000"/>
          </a:xfrm>
          <a:custGeom>
            <a:avLst/>
            <a:gdLst>
              <a:gd name="connsiteX0" fmla="*/ 5153328 w 9016043"/>
              <a:gd name="connsiteY0" fmla="*/ 0 h 6858000"/>
              <a:gd name="connsiteX1" fmla="*/ 9016043 w 9016043"/>
              <a:gd name="connsiteY1" fmla="*/ 0 h 6858000"/>
              <a:gd name="connsiteX2" fmla="*/ 9016043 w 9016043"/>
              <a:gd name="connsiteY2" fmla="*/ 6858000 h 6858000"/>
              <a:gd name="connsiteX3" fmla="*/ 0 w 9016043"/>
              <a:gd name="connsiteY3" fmla="*/ 6858000 h 6858000"/>
              <a:gd name="connsiteX4" fmla="*/ 5153328 w 9016043"/>
              <a:gd name="connsiteY4" fmla="*/ 681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16043" h="6858000">
                <a:moveTo>
                  <a:pt x="5153328" y="0"/>
                </a:moveTo>
                <a:lnTo>
                  <a:pt x="9016043" y="0"/>
                </a:lnTo>
                <a:lnTo>
                  <a:pt x="9016043" y="6858000"/>
                </a:lnTo>
                <a:lnTo>
                  <a:pt x="0" y="6858000"/>
                </a:lnTo>
                <a:lnTo>
                  <a:pt x="5153328" y="68183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04092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1" y="2667000"/>
            <a:ext cx="5775960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29399" y="2667000"/>
            <a:ext cx="5013959" cy="36607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F869F17-9BF3-4974-956D-0CBCD60BA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42137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1" y="2667000"/>
            <a:ext cx="5775960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629399" y="2667000"/>
            <a:ext cx="5013959" cy="366077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654DBB0-1027-4E5D-B635-00F2F173A2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337710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_DeepYellow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4016877F-9863-4CBC-B4AF-D4764DBA6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1099" y="457200"/>
            <a:ext cx="8128343" cy="6248400"/>
          </a:xfrm>
          <a:custGeom>
            <a:avLst/>
            <a:gdLst>
              <a:gd name="connsiteX0" fmla="*/ 0 w 8128343"/>
              <a:gd name="connsiteY0" fmla="*/ 0 h 6248400"/>
              <a:gd name="connsiteX1" fmla="*/ 8128343 w 8128343"/>
              <a:gd name="connsiteY1" fmla="*/ 0 h 6248400"/>
              <a:gd name="connsiteX2" fmla="*/ 8128343 w 8128343"/>
              <a:gd name="connsiteY2" fmla="*/ 3258609 h 6248400"/>
              <a:gd name="connsiteX3" fmla="*/ 5858354 w 8128343"/>
              <a:gd name="connsiteY3" fmla="*/ 6248400 h 6248400"/>
              <a:gd name="connsiteX4" fmla="*/ 0 w 8128343"/>
              <a:gd name="connsiteY4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343" h="6248400">
                <a:moveTo>
                  <a:pt x="0" y="0"/>
                </a:moveTo>
                <a:lnTo>
                  <a:pt x="8128343" y="0"/>
                </a:lnTo>
                <a:lnTo>
                  <a:pt x="8128343" y="3258609"/>
                </a:lnTo>
                <a:lnTo>
                  <a:pt x="5858354" y="6248400"/>
                </a:lnTo>
                <a:lnTo>
                  <a:pt x="0" y="6248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buNone/>
              <a:defRPr lang="en-GB" sz="1800" dirty="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I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070D0C4-1F90-4B84-B84E-8285FA0A01B0}"/>
              </a:ext>
            </a:extLst>
          </p:cNvPr>
          <p:cNvSpPr/>
          <p:nvPr userDrawn="1"/>
        </p:nvSpPr>
        <p:spPr>
          <a:xfrm rot="2232448">
            <a:off x="9455741" y="-926244"/>
            <a:ext cx="131438" cy="8710488"/>
          </a:xfrm>
          <a:custGeom>
            <a:avLst/>
            <a:gdLst>
              <a:gd name="connsiteX0" fmla="*/ 0 w 131438"/>
              <a:gd name="connsiteY0" fmla="*/ 99793 h 8710488"/>
              <a:gd name="connsiteX1" fmla="*/ 131438 w 131438"/>
              <a:gd name="connsiteY1" fmla="*/ 0 h 8710488"/>
              <a:gd name="connsiteX2" fmla="*/ 131438 w 131438"/>
              <a:gd name="connsiteY2" fmla="*/ 8610694 h 8710488"/>
              <a:gd name="connsiteX3" fmla="*/ 0 w 131438"/>
              <a:gd name="connsiteY3" fmla="*/ 8710488 h 871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38" h="8710488">
                <a:moveTo>
                  <a:pt x="0" y="99793"/>
                </a:moveTo>
                <a:lnTo>
                  <a:pt x="131438" y="0"/>
                </a:lnTo>
                <a:lnTo>
                  <a:pt x="131438" y="8610694"/>
                </a:lnTo>
                <a:lnTo>
                  <a:pt x="0" y="87104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8546525-A0E6-4238-93BC-5D43C93A4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232448">
            <a:off x="9332817" y="-941780"/>
            <a:ext cx="172357" cy="8741560"/>
          </a:xfrm>
          <a:custGeom>
            <a:avLst/>
            <a:gdLst>
              <a:gd name="connsiteX0" fmla="*/ 172357 w 172357"/>
              <a:gd name="connsiteY0" fmla="*/ 0 h 8741560"/>
              <a:gd name="connsiteX1" fmla="*/ 172357 w 172357"/>
              <a:gd name="connsiteY1" fmla="*/ 8610698 h 8741560"/>
              <a:gd name="connsiteX2" fmla="*/ 0 w 172357"/>
              <a:gd name="connsiteY2" fmla="*/ 8741560 h 8741560"/>
              <a:gd name="connsiteX3" fmla="*/ 0 w 172357"/>
              <a:gd name="connsiteY3" fmla="*/ 130862 h 87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57" h="8741560">
                <a:moveTo>
                  <a:pt x="172357" y="0"/>
                </a:moveTo>
                <a:lnTo>
                  <a:pt x="172357" y="8610698"/>
                </a:lnTo>
                <a:lnTo>
                  <a:pt x="0" y="8741560"/>
                </a:lnTo>
                <a:lnTo>
                  <a:pt x="0" y="1308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599" y="304800"/>
            <a:ext cx="8128343" cy="62484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8135" y="1219199"/>
            <a:ext cx="7232465" cy="2732439"/>
          </a:xfrm>
        </p:spPr>
        <p:txBody>
          <a:bodyPr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8134" y="4069079"/>
            <a:ext cx="5022666" cy="1463040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5A207-2310-4F94-86E5-13B4CCC3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562101" y="-114299"/>
            <a:ext cx="304797" cy="53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3920827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Image_Top shape whit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334001" y="112976"/>
            <a:ext cx="6858000" cy="6745024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E59725C5-1168-4A5F-B420-8E05620196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5238089" y="208890"/>
            <a:ext cx="6745024" cy="6553200"/>
          </a:xfrm>
          <a:gradFill flip="none" rotWithShape="1">
            <a:gsLst>
              <a:gs pos="0">
                <a:schemeClr val="bg1"/>
              </a:gs>
              <a:gs pos="82000">
                <a:schemeClr val="bg1">
                  <a:alpha val="0"/>
                </a:schemeClr>
              </a:gs>
            </a:gsLst>
            <a:lin ang="16200000" scaled="1"/>
            <a:tileRect/>
          </a:gra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1" y="2667000"/>
            <a:ext cx="5775960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532AFA8-ADE4-4C3E-AF0A-235C724999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7721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  <p15:guide id="3" pos="43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half horizontal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8641" y="2667001"/>
            <a:ext cx="11094718" cy="1757126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4709677"/>
            <a:ext cx="11094717" cy="1500876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4232B29A-2701-4A73-83CF-09E0AB1B2D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464107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Content and half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48641" y="2667001"/>
            <a:ext cx="5775959" cy="3543552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53200" y="2667001"/>
            <a:ext cx="5090157" cy="3543552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1676400"/>
            <a:ext cx="10837333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A52166E-5DA9-4AA1-9355-E8DBFDD90A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64095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Title Content and 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3735623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4617492"/>
            <a:ext cx="9890759" cy="1527048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FF8476-DF8C-4276-8CF6-44BC91B88C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70053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Title Two column Content and 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3735623"/>
            <a:ext cx="111099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1" y="4617492"/>
            <a:ext cx="5212080" cy="1527048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E93A96C6-A4F2-43F1-A47D-0D52EF29954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46520" y="4617492"/>
            <a:ext cx="5212080" cy="1527048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FC5AD12C-F7F6-431D-ABA4-F7E37CACEA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90030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 Image Title Two column Content and 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1698" y="3735622"/>
            <a:ext cx="5013960" cy="2408917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38376498-C218-4EDB-8416-A59802EF2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39000" y="1981199"/>
            <a:ext cx="4389542" cy="4163339"/>
          </a:xfrm>
          <a:solidFill>
            <a:schemeClr val="bg1"/>
          </a:solidFill>
          <a:ln w="28575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E93A96C6-A4F2-43F1-A47D-0D52EF29954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589520" y="2286000"/>
            <a:ext cx="3688080" cy="3581400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2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Important Content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EC81B64-070E-43F3-BCB5-833AB965D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3717925"/>
            <a:ext cx="914400" cy="930275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D5893EC-1256-429B-9581-379342C236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66431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Multiple images Title Two column Content and 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0" y="4176259"/>
            <a:ext cx="4343400" cy="1968280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3278423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96DE17A8-F4B7-4571-A6E8-FD28BA425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42834" y="1066801"/>
            <a:ext cx="3505199" cy="507773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9D9A0502-98A2-467D-BE1C-CE8391C73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91000" y="4343400"/>
            <a:ext cx="2743200" cy="180113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8298DB4E-3B92-4CA4-852A-9F647E721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91000" y="1066801"/>
            <a:ext cx="2743200" cy="3126023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E528B4D-15E8-4161-96F7-75D0217AD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69429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 Top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12976"/>
            <a:ext cx="12191999" cy="674502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67066A-9B9E-468B-97C6-94BF615FA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2AF7E6-6C19-4A41-BFA5-44C4F2A3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51816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124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FC59837-0A86-4467-BB38-E2AC882F31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857779-E765-4EC2-825C-B8E41285A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51816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4607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6" name="Text Placeholder 16">
            <a:extLst>
              <a:ext uri="{FF2B5EF4-FFF2-40B4-BE49-F238E27FC236}">
                <a16:creationId xmlns:a16="http://schemas.microsoft.com/office/drawing/2014/main" id="{16932398-C947-4474-88D6-4117EC39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261801" y="1189969"/>
            <a:ext cx="4389542" cy="4677431"/>
          </a:xfrm>
          <a:solidFill>
            <a:schemeClr val="bg1">
              <a:alpha val="88000"/>
            </a:schemeClr>
          </a:solidFill>
          <a:ln w="28575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FDA84E-9F5D-4D50-8133-68FB098D7135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7612321" y="1494770"/>
            <a:ext cx="3688080" cy="3915430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Important Content</a:t>
            </a:r>
            <a:endParaRPr lang="en-GB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AE16EF6-8987-4193-B346-1BEA14401C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2D4840-4EB5-4438-9A16-D0006A68A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6413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91470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_DeepYellow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6">
            <a:extLst>
              <a:ext uri="{FF2B5EF4-FFF2-40B4-BE49-F238E27FC236}">
                <a16:creationId xmlns:a16="http://schemas.microsoft.com/office/drawing/2014/main" id="{50D09E5B-B146-4D08-82EC-846DD89B0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0462" y="0"/>
            <a:ext cx="9931338" cy="6823040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88940597-2E9A-4141-B2D0-C488487F1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400" y="0"/>
            <a:ext cx="50863" cy="6858000"/>
          </a:xfrm>
          <a:solidFill>
            <a:schemeClr val="accent2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0CC06030-90E1-4B3F-AFDF-369354FB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90600" y="609600"/>
            <a:ext cx="7429500" cy="56388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0" y="1905000"/>
            <a:ext cx="5864382" cy="2275238"/>
          </a:xfrm>
        </p:spPr>
        <p:txBody>
          <a:bodyPr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4297679"/>
            <a:ext cx="4072586" cy="1463040"/>
          </a:xfrm>
        </p:spPr>
        <p:txBody>
          <a:bodyPr lIns="91440" rIns="91440" anchor="t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EA44EEDB-C599-41AA-9D84-D53811C28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0896" y="0"/>
            <a:ext cx="63502" cy="6858000"/>
          </a:xfrm>
          <a:solidFill>
            <a:schemeClr val="accent2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FE574478-76DE-4613-8FBD-36B353081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8391" y="0"/>
            <a:ext cx="63502" cy="6858000"/>
          </a:xfrm>
          <a:solidFill>
            <a:schemeClr val="accent2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56533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C4BA0D-DEC0-450E-8F4D-B0E6D2D7D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6" name="Text Placeholder 16">
            <a:extLst>
              <a:ext uri="{FF2B5EF4-FFF2-40B4-BE49-F238E27FC236}">
                <a16:creationId xmlns:a16="http://schemas.microsoft.com/office/drawing/2014/main" id="{16932398-C947-4474-88D6-4117EC39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2269" y="1189969"/>
            <a:ext cx="4389542" cy="4677431"/>
          </a:xfrm>
          <a:solidFill>
            <a:schemeClr val="accent2">
              <a:alpha val="88000"/>
            </a:schemeClr>
          </a:solidFill>
          <a:ln w="28575">
            <a:solidFill>
              <a:schemeClr val="accent2"/>
            </a:solidFill>
          </a:ln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FDA84E-9F5D-4D50-8133-68FB098D7135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902789" y="1494770"/>
            <a:ext cx="3688080" cy="3915430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bg1"/>
                </a:solidFill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noProof="0"/>
              <a:t>Important Content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AC89BA5-7D71-4838-92DC-A9DD44EC05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614DBA-0879-4C83-B4B4-EECB085A2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44196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19768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Content and half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4021648"/>
            <a:ext cx="5090157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3429000"/>
            <a:ext cx="5090157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2E79C3B8-3CB6-4D76-8182-4489C35C869A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527803" y="4021648"/>
            <a:ext cx="5090157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CBC5711-960A-4093-BF8D-E1FB5C4179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27803" y="3429000"/>
            <a:ext cx="5090157" cy="424732"/>
          </a:xfrm>
          <a:noFill/>
        </p:spPr>
        <p:txBody>
          <a:bodyPr wrap="square" lIns="91440" rIns="91440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6C4C965C-0B8E-48F5-AAAC-C3237DCB2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527803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C94646A1-59D8-49D7-B0E1-B7771AB22D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806680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ubtitle Content and half Image_Top shap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4021648"/>
            <a:ext cx="3474720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3429000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2E79C3B8-3CB6-4D76-8182-4489C35C869A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4358640" y="4021648"/>
            <a:ext cx="3474720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0CBC5711-960A-4093-BF8D-E1FB5C4179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58640" y="3429000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6C4C965C-0B8E-48F5-AAAC-C3237DCB2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358640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6" name="Content Placeholder 6">
            <a:extLst>
              <a:ext uri="{FF2B5EF4-FFF2-40B4-BE49-F238E27FC236}">
                <a16:creationId xmlns:a16="http://schemas.microsoft.com/office/drawing/2014/main" id="{F4C1E55C-86D8-4053-9865-59D5B4F8A350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168640" y="4021648"/>
            <a:ext cx="3474720" cy="1884265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3B68B60C-9D86-4961-A5CE-AB650CA336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68640" y="3429000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AFE200E7-D3F0-41C3-92B0-E09677035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168336" y="2423061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20633DF-6AFD-4B07-9AFD-09317A9CC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668240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Icon Content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62600" y="2438400"/>
            <a:ext cx="5901458" cy="975260"/>
          </a:xfrm>
        </p:spPr>
        <p:txBody>
          <a:bodyPr lIns="91440" rIns="91440" anchor="ctr">
            <a:noAutofit/>
          </a:bodyPr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24000" y="2713664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564258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36B305EA-E44E-48DA-922F-20D8D349670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562600" y="4391622"/>
            <a:ext cx="5901458" cy="975260"/>
          </a:xfrm>
        </p:spPr>
        <p:txBody>
          <a:bodyPr lIns="91440" rIns="91440" anchor="ctr">
            <a:noAutofit/>
          </a:bodyPr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38D7323-C655-4E9F-A5C0-AE44AF90708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24000" y="4666886"/>
            <a:ext cx="3474720" cy="424732"/>
          </a:xfrm>
          <a:noFill/>
        </p:spPr>
        <p:txBody>
          <a:bodyPr wrap="square" lIns="91440" rIns="91440">
            <a:noAutofit/>
          </a:bodyPr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F79C998E-1F82-4AC1-AD39-82F45A05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48944" y="4517480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62157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Icon Content 3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62600" y="2423061"/>
            <a:ext cx="5901458" cy="1005939"/>
          </a:xfrm>
        </p:spPr>
        <p:txBody>
          <a:bodyPr lIns="91440" rIns="91440"/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24000" y="2713664"/>
            <a:ext cx="3810000" cy="424732"/>
          </a:xfrm>
          <a:noFill/>
        </p:spPr>
        <p:txBody>
          <a:bodyPr wrap="square" lIns="91440" rIns="91440" anchor="ctr">
            <a:spAutoFit/>
          </a:bodyPr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48944" y="2564258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36B305EA-E44E-48DA-922F-20D8D349670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562600" y="3556396"/>
            <a:ext cx="5901458" cy="1005939"/>
          </a:xfrm>
        </p:spPr>
        <p:txBody>
          <a:bodyPr lIns="91440" rIns="91440"/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38D7323-C655-4E9F-A5C0-AE44AF90708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524000" y="3846999"/>
            <a:ext cx="3810000" cy="424732"/>
          </a:xfrm>
          <a:noFill/>
        </p:spPr>
        <p:txBody>
          <a:bodyPr wrap="square" lIns="91440" rIns="91440" anchor="ctr">
            <a:spAutoFit/>
          </a:bodyPr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F79C998E-1F82-4AC1-AD39-82F45A05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48944" y="3697593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3FD6DDB9-4D92-43F8-B746-ABBAB109CA1E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5562600" y="4689732"/>
            <a:ext cx="5901458" cy="1005939"/>
          </a:xfrm>
        </p:spPr>
        <p:txBody>
          <a:bodyPr lIns="91440" rIns="91440"/>
          <a:lstStyle>
            <a:lvl1pPr>
              <a:defRPr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3E2F95F-BD26-4AA8-941E-3993C9F1DB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4000" y="4980335"/>
            <a:ext cx="3810000" cy="424732"/>
          </a:xfrm>
          <a:noFill/>
        </p:spPr>
        <p:txBody>
          <a:bodyPr wrap="square" lIns="91440" rIns="91440" anchor="ctr">
            <a:spAutoFit/>
          </a:bodyPr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68F52DD2-B3F0-4652-8C7B-96406F99F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548944" y="4830929"/>
            <a:ext cx="711197" cy="72354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2847411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de patch Icon Content 3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151214" y="2035302"/>
            <a:ext cx="4312844" cy="914490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4840" y="2280181"/>
            <a:ext cx="4937760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r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37CF37DF-A8A3-42D8-BAFE-0F56DCEC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756426" y="1935993"/>
            <a:ext cx="1094116" cy="111310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0" name="Content Placeholder 6">
            <a:extLst>
              <a:ext uri="{FF2B5EF4-FFF2-40B4-BE49-F238E27FC236}">
                <a16:creationId xmlns:a16="http://schemas.microsoft.com/office/drawing/2014/main" id="{36B305EA-E44E-48DA-922F-20D8D349670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071132" y="3576256"/>
            <a:ext cx="5392925" cy="914490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38D7323-C655-4E9F-A5C0-AE44AF90708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8640" y="3846999"/>
            <a:ext cx="4023360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r">
              <a:buNone/>
              <a:defRPr sz="20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F79C998E-1F82-4AC1-AD39-82F45A05C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774508" y="3502811"/>
            <a:ext cx="1094116" cy="111310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3FD6DDB9-4D92-43F8-B746-ABBAB109CA1E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949699" y="5117210"/>
            <a:ext cx="6514359" cy="914490"/>
          </a:xfrm>
        </p:spPr>
        <p:txBody>
          <a:bodyPr lIns="91440" rIns="91440" anchor="ctr"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Description text 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13E2F95F-BD26-4AA8-941E-3993C9F1DB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8641" y="5362089"/>
            <a:ext cx="2956560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r">
              <a:buNone/>
              <a:defRPr sz="2000" b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68F52DD2-B3F0-4652-8C7B-96406F99F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680392" y="5017901"/>
            <a:ext cx="1094116" cy="111310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9F57DF2-7AB9-4D3A-AADE-E93D5621B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89743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de patch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9314C5F-7D40-40CF-8951-9660A5ACE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4884FC-8C22-42B9-9E84-2B12AC733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2018097" y="5181600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B9C406-BFD3-481F-9B48-3DCA3A330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5751896" y="5181600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AF3D50D-B3D8-4A41-84D8-4BE250D1B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85696" y="5181600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D7401DA1-CBDE-40D5-856F-25C28280F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33401" y="2057401"/>
            <a:ext cx="3657599" cy="276280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 1</a:t>
            </a:r>
          </a:p>
        </p:txBody>
      </p:sp>
      <p:sp>
        <p:nvSpPr>
          <p:cNvPr id="30" name="Picture Placeholder 8">
            <a:extLst>
              <a:ext uri="{FF2B5EF4-FFF2-40B4-BE49-F238E27FC236}">
                <a16:creationId xmlns:a16="http://schemas.microsoft.com/office/drawing/2014/main" id="{6321F101-EC7B-4128-A7FA-373AC507D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67200" y="2057401"/>
            <a:ext cx="3657599" cy="276280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 2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229667AF-39CB-43E6-8D30-A2DDF8365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001000" y="2057401"/>
            <a:ext cx="3657599" cy="276280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 3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125C62A5-1A39-471E-B819-35EB9F8B0C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8640" y="5542992"/>
            <a:ext cx="3642359" cy="424732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EB4CA538-2AD9-458A-B582-2FBFEAF60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0" y="5542992"/>
            <a:ext cx="3642359" cy="424732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857C263B-EA99-4350-84C0-08B9746AEC0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1000" y="5542992"/>
            <a:ext cx="3642359" cy="424732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</p:spTree>
    <p:extLst>
      <p:ext uri="{BB962C8B-B14F-4D97-AF65-F5344CB8AC3E}">
        <p14:creationId xmlns:p14="http://schemas.microsoft.com/office/powerpoint/2010/main" val="11847593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9314C5F-7D40-40CF-8951-9660A5ACE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B4884FC-8C22-42B9-9E84-2B12AC733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751397" y="5027659"/>
            <a:ext cx="688207" cy="0"/>
          </a:xfrm>
          <a:prstGeom prst="line">
            <a:avLst/>
          </a:prstGeom>
          <a:ln w="571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Picture Placeholder 8">
            <a:extLst>
              <a:ext uri="{FF2B5EF4-FFF2-40B4-BE49-F238E27FC236}">
                <a16:creationId xmlns:a16="http://schemas.microsoft.com/office/drawing/2014/main" id="{D7401DA1-CBDE-40D5-856F-25C28280F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23902" y="2057402"/>
            <a:ext cx="2743197" cy="2743198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125C62A5-1A39-471E-B819-35EB9F8B0C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1021" y="5307558"/>
            <a:ext cx="3108959" cy="424732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2FD9C5C0-2B13-4BD9-BA25-5F692DE9E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1021" y="5688559"/>
            <a:ext cx="3108959" cy="323629"/>
          </a:xfrm>
          <a:noFill/>
        </p:spPr>
        <p:txBody>
          <a:bodyPr wrap="square" lIns="91440" rIns="9144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71D9F8-CAE6-4680-A029-F96D0F1441FD}"/>
              </a:ext>
            </a:extLst>
          </p:cNvPr>
          <p:cNvCxnSpPr>
            <a:cxnSpLocks/>
          </p:cNvCxnSpPr>
          <p:nvPr userDrawn="1"/>
        </p:nvCxnSpPr>
        <p:spPr>
          <a:xfrm flipH="1">
            <a:off x="3907846" y="2747071"/>
            <a:ext cx="2160050" cy="283607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31598D0-210A-4FC8-9A7B-BFA0921CF2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536511" y="3617080"/>
            <a:ext cx="0" cy="109728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606439E2-68F5-46DF-9799-ABBEBECFD3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906013" y="2754546"/>
            <a:ext cx="3254399" cy="2828600"/>
            <a:chOff x="4431264" y="2199060"/>
            <a:chExt cx="3363136" cy="2828600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95E9585-55FC-4C03-8122-DED9B077D9F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7227429" y="1632088"/>
              <a:ext cx="0" cy="1133943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2403E01-A7A9-4801-84C2-A2B3D9B7F577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950988" y="4507936"/>
              <a:ext cx="0" cy="1039447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BDA24073-E1E8-43FF-B135-B2947B972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 userDrawn="1">
            <p:ph type="pic" sz="quarter" idx="19" hasCustomPrompt="1"/>
          </p:nvPr>
        </p:nvSpPr>
        <p:spPr>
          <a:xfrm>
            <a:off x="5426747" y="366329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DAD1D946-AD65-4E2D-A739-D93BA1AC1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 userDrawn="1">
            <p:ph type="pic" sz="quarter" idx="20" hasCustomPrompt="1"/>
          </p:nvPr>
        </p:nvSpPr>
        <p:spPr>
          <a:xfrm>
            <a:off x="4408933" y="5090164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7" name="Picture Placeholder 8">
            <a:extLst>
              <a:ext uri="{FF2B5EF4-FFF2-40B4-BE49-F238E27FC236}">
                <a16:creationId xmlns:a16="http://schemas.microsoft.com/office/drawing/2014/main" id="{036FD13F-5CDF-4A6F-A890-1F23EA5902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 userDrawn="1">
            <p:ph type="pic" sz="quarter" idx="21" hasCustomPrompt="1"/>
          </p:nvPr>
        </p:nvSpPr>
        <p:spPr>
          <a:xfrm>
            <a:off x="6458832" y="222378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EA974DF-48E5-46E7-9453-8A47028BC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7036660" y="2747071"/>
            <a:ext cx="2160050" cy="283607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A85692E-DBD5-4FD7-95CA-849C10263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8665325" y="3617080"/>
            <a:ext cx="0" cy="109728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06422F5-A2F2-43D5-84EE-F875A28A7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034827" y="2754546"/>
            <a:ext cx="3254399" cy="2828600"/>
            <a:chOff x="4431264" y="2199060"/>
            <a:chExt cx="3363136" cy="282860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BDD12EB-7EFD-4370-A7C6-9E57D6A7C6DF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7227429" y="1632088"/>
              <a:ext cx="0" cy="1133943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5D1AAC8-713E-418F-B7B4-27B58BDFD77C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4950988" y="4507936"/>
              <a:ext cx="0" cy="1039447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DEE070FD-95C9-4396-B429-69E1E14E3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555561" y="366329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5A9E7D40-35C3-4F7D-AAB6-D4168037C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537747" y="5090164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13CB6343-C37E-4656-A566-EA9A3A1B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587646" y="2223786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847B0A6E-95FE-4876-8783-F2D69813E0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595850" y="2643605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4E9CD2A8-E96D-45CF-B252-F6F8267FF34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57415" y="4083115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1AE8BBFE-01C4-4028-9B89-8D3A005A4B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64282" y="5509983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7" name="Text Placeholder 7">
            <a:extLst>
              <a:ext uri="{FF2B5EF4-FFF2-40B4-BE49-F238E27FC236}">
                <a16:creationId xmlns:a16="http://schemas.microsoft.com/office/drawing/2014/main" id="{49C15349-435A-457E-9835-D4345AD3ED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727786" y="2643605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06DC437D-C5F6-49FA-8BF0-932297827EA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89351" y="4083115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9DB16E7F-EE86-4AF9-871B-5614FE2D4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696218" y="5509983"/>
            <a:ext cx="1311814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622213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8934421-B8F7-41B6-9EC4-5E3C49742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960064" y="1981200"/>
            <a:ext cx="1523993" cy="1523994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ACF049-4E3E-418D-9DB0-9D63BDDD25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88864" y="2618469"/>
            <a:ext cx="3108959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FE2AF5B-D21D-4FE5-932F-F2989F6E01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88864" y="2999470"/>
            <a:ext cx="3108959" cy="323629"/>
          </a:xfrm>
          <a:noFill/>
        </p:spPr>
        <p:txBody>
          <a:bodyPr wrap="square" lIns="91440" rIns="91440" anchor="t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6B4E82-4E92-438C-9DBD-FDAC98DB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46423" y="665228"/>
            <a:ext cx="0" cy="740664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5C2A05E4-0266-470B-94B6-0EA500EFD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81122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8B705CE2-63BB-44EF-9494-D7197888F2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520494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91C9BD3E-CCA7-4ADF-83CB-175C316AEA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0494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C756ECA-27F0-4309-A411-2021931A3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64002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CC1B1EE-9270-494A-B26E-3E81051701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349294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21D9997-09EF-468A-A3A6-7C2705CF17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49294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CC2A50A3-3A8F-469D-B16E-A06FD4C2A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44977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065EDDEE-214F-4148-8B8C-0BA5AEF765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9044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20C0E2F-F27A-44AC-BB9A-74F62BEC57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59044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ADC5446D-3469-43DA-ACE3-2AEC5B90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259523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4BF91944-817D-4080-9FC7-1C01D3C52F7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968794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6FC5678-B04A-4631-9DFF-776737E9C8A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968794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BF024C2A-A070-4BF1-BA78-8FDD47DED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9066634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2D75690-3F0F-4257-84B4-90CB4E6BB7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775905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FC3E89DF-7D8F-458A-910F-B06B607998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905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372609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Org Char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8934421-B8F7-41B6-9EC4-5E3C49742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596641" y="1981200"/>
            <a:ext cx="1523993" cy="1523994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ACF049-4E3E-418D-9DB0-9D63BDDD25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5441" y="2618469"/>
            <a:ext cx="3108959" cy="424732"/>
          </a:xfrm>
          <a:noFill/>
        </p:spPr>
        <p:txBody>
          <a:bodyPr wrap="square" lIns="91440" rIns="9144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FE2AF5B-D21D-4FE5-932F-F2989F6E01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425441" y="2999470"/>
            <a:ext cx="3108959" cy="323629"/>
          </a:xfrm>
          <a:noFill/>
        </p:spPr>
        <p:txBody>
          <a:bodyPr wrap="square" lIns="91440" rIns="91440" anchor="t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6B4E82-4E92-438C-9DBD-FDAC98DB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65169" y="-112012"/>
            <a:ext cx="0" cy="896112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5C2A05E4-0266-470B-94B6-0EA500EFD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05272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8B705CE2-63BB-44EF-9494-D7197888F2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2000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91C9BD3E-CCA7-4ADF-83CB-175C316AEA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2000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C756ECA-27F0-4309-A411-2021931A3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88152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CC1B1EE-9270-494A-B26E-3E81051701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0800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21D9997-09EF-468A-A3A6-7C2705CF17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0800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CC2A50A3-3A8F-469D-B16E-A06FD4C2A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469127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065EDDEE-214F-4148-8B8C-0BA5AEF765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00550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20C0E2F-F27A-44AC-BB9A-74F62BEC57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00550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ADC5446D-3469-43DA-ACE3-2AEC5B90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501029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4BF91944-817D-4080-9FC7-1C01D3C52F7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10300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6FC5678-B04A-4631-9DFF-776737E9C8A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10300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BF024C2A-A070-4BF1-BA78-8FDD47DED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8308140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2D75690-3F0F-4257-84B4-90CB4E6BB7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7411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FC3E89DF-7D8F-458A-910F-B06B607998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7411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49030BC1-7B5E-4BBD-AB44-8615DCFD4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10115251" y="3865629"/>
            <a:ext cx="1005836" cy="100583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10ED1CED-11B2-4927-93A4-CE47939F0AE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824522" y="5114385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39E2E141-317E-41F9-853F-B96493C8FB9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824522" y="5346798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37826555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_Deep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EC3EF4-A2D5-4058-977A-74A37AC36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02525 h 6858000"/>
              <a:gd name="connsiteX3" fmla="*/ 8273508 w 12192000"/>
              <a:gd name="connsiteY3" fmla="*/ 6858000 h 6858000"/>
              <a:gd name="connsiteX4" fmla="*/ 0 w 121920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02525"/>
                </a:lnTo>
                <a:lnTo>
                  <a:pt x="827350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1651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4E7C74DD-4244-46B7-8336-30F7151DB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8074536" y="3124200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DC663CF-0C67-4619-B40E-7832C4DA1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custGeom>
            <a:avLst/>
            <a:gdLst>
              <a:gd name="connsiteX0" fmla="*/ 0 w 7810500"/>
              <a:gd name="connsiteY0" fmla="*/ 0 h 5638800"/>
              <a:gd name="connsiteX1" fmla="*/ 7810500 w 7810500"/>
              <a:gd name="connsiteY1" fmla="*/ 0 h 5638800"/>
              <a:gd name="connsiteX2" fmla="*/ 7810500 w 7810500"/>
              <a:gd name="connsiteY2" fmla="*/ 3151512 h 5638800"/>
              <a:gd name="connsiteX3" fmla="*/ 6252438 w 7810500"/>
              <a:gd name="connsiteY3" fmla="*/ 5638800 h 5638800"/>
              <a:gd name="connsiteX4" fmla="*/ 0 w 7810500"/>
              <a:gd name="connsiteY4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0500" h="5638800">
                <a:moveTo>
                  <a:pt x="0" y="0"/>
                </a:moveTo>
                <a:lnTo>
                  <a:pt x="7810500" y="0"/>
                </a:lnTo>
                <a:lnTo>
                  <a:pt x="7810500" y="3151512"/>
                </a:lnTo>
                <a:lnTo>
                  <a:pt x="6252438" y="5638800"/>
                </a:lnTo>
                <a:lnTo>
                  <a:pt x="0" y="5638800"/>
                </a:lnTo>
                <a:close/>
              </a:path>
            </a:pathLst>
          </a:custGeo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3809" y="1905000"/>
            <a:ext cx="5864382" cy="2275238"/>
          </a:xfrm>
        </p:spPr>
        <p:txBody>
          <a:bodyPr anchor="t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59707" y="4297679"/>
            <a:ext cx="4072586" cy="1463040"/>
          </a:xfrm>
        </p:spPr>
        <p:txBody>
          <a:bodyPr lIns="91440" rIns="9144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4319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Org Char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BF2FB3-2A18-4DFA-BE67-CBEB45084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E973A6-10E7-4E33-AA8B-7240F9197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8934421-B8F7-41B6-9EC4-5E3C49742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178095" y="1905000"/>
            <a:ext cx="1255400" cy="1255400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BACF049-4E3E-418D-9DB0-9D63BDDD25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01136" y="2288331"/>
            <a:ext cx="3108959" cy="290097"/>
          </a:xfrm>
          <a:noFill/>
        </p:spPr>
        <p:txBody>
          <a:bodyPr wrap="square" lIns="91440" rIns="91440" anchor="ctr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ADD TEXT 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FE2AF5B-D21D-4FE5-932F-F2989F6E01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01136" y="2566041"/>
            <a:ext cx="3108959" cy="221043"/>
          </a:xfrm>
          <a:noFill/>
        </p:spPr>
        <p:txBody>
          <a:bodyPr wrap="square" lIns="91440" rIns="91440" anchor="t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2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66B4E82-4E92-438C-9DBD-FDAC98DBA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65169" y="-670561"/>
            <a:ext cx="0" cy="896112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5C2A05E4-0266-470B-94B6-0EA500EFD5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109844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8B705CE2-63BB-44EF-9494-D7197888F2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2000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91C9BD3E-CCA7-4ADF-83CB-175C316AEA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2000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DC756ECA-27F0-4309-A411-2021931A3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292724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BCC1B1EE-9270-494A-B26E-3E810517012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590800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621D9997-09EF-468A-A3A6-7C2705CF175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590800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CC2A50A3-3A8F-469D-B16E-A06FD4C2A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73699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065EDDEE-214F-4148-8B8C-0BA5AEF7658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00550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20C0E2F-F27A-44AC-BB9A-74F62BEC57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00550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ADC5446D-3469-43DA-ACE3-2AEC5B903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3" hasCustomPrompt="1"/>
          </p:nvPr>
        </p:nvSpPr>
        <p:spPr>
          <a:xfrm>
            <a:off x="6546749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4BF91944-817D-4080-9FC7-1C01D3C52F7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10300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6FC5678-B04A-4631-9DFF-776737E9C8A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10300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BF024C2A-A070-4BF1-BA78-8FDD47DED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8353860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2D75690-3F0F-4257-84B4-90CB4E6BB7E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7411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FC3E89DF-7D8F-458A-910F-B06B607998A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7411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49030BC1-7B5E-4BBD-AB44-8615DCFD4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10160971" y="3352800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10ED1CED-11B2-4927-93A4-CE47939F0AE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824522" y="4327380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39E2E141-317E-41F9-853F-B96493C8FB9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824522" y="4497392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69BD202-1C38-47A5-8B06-0AADB78AA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6165169" y="2642433"/>
            <a:ext cx="0" cy="5564151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Picture Placeholder 8">
            <a:extLst>
              <a:ext uri="{FF2B5EF4-FFF2-40B4-BE49-F238E27FC236}">
                <a16:creationId xmlns:a16="http://schemas.microsoft.com/office/drawing/2014/main" id="{68CF0B9D-069C-46BA-9B77-7BDE114F3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45" hasCustomPrompt="1"/>
          </p:nvPr>
        </p:nvSpPr>
        <p:spPr>
          <a:xfrm>
            <a:off x="2927249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EB5CB55-9BF0-4309-AA93-9540CDA1CE2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590800" y="5988389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184A6FF6-89E5-41B3-83AD-E1F1AC1C718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90800" y="6158401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65909E03-0C86-44C4-9260-484E8CF63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48" hasCustomPrompt="1"/>
          </p:nvPr>
        </p:nvSpPr>
        <p:spPr>
          <a:xfrm>
            <a:off x="4736999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0D08C690-4C72-47C4-ADBC-6DBFC463FC37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400550" y="5988389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FEBB122E-6E5D-4B48-91C0-C6EB8BA3D2D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400550" y="6158401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44" name="Picture Placeholder 8">
            <a:extLst>
              <a:ext uri="{FF2B5EF4-FFF2-40B4-BE49-F238E27FC236}">
                <a16:creationId xmlns:a16="http://schemas.microsoft.com/office/drawing/2014/main" id="{A968314E-9F6B-4D90-BC2A-C5BB6AC70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51" hasCustomPrompt="1"/>
          </p:nvPr>
        </p:nvSpPr>
        <p:spPr>
          <a:xfrm>
            <a:off x="6546749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98FF5C01-8CE1-475F-A59A-011328494FC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0300" y="5988389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DC690F93-088F-498C-9B26-2DCE00A1145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0300" y="6158401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1D462CE1-BEE9-45C4-AB54-354D05E69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pic" sz="quarter" idx="54" hasCustomPrompt="1"/>
          </p:nvPr>
        </p:nvSpPr>
        <p:spPr>
          <a:xfrm>
            <a:off x="8353860" y="4967309"/>
            <a:ext cx="914396" cy="914396"/>
          </a:xfrm>
          <a:prstGeom prst="ellipse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0" rIns="0"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9FA2731A-D1B2-4144-8373-12B9313F9BFD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8017411" y="5988389"/>
            <a:ext cx="1587295" cy="166199"/>
          </a:xfr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F61DF59D-6B27-4EC6-A151-0F9B99DC8051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017411" y="6158401"/>
            <a:ext cx="1587295" cy="166199"/>
          </a:xfrm>
          <a:noFill/>
        </p:spPr>
        <p:txBody>
          <a:bodyPr wrap="square" lIns="0" tIns="0" rIns="0" bIns="0" anchor="t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11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1020462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ide patch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24AA86D-A811-42CE-8C83-8053DFC6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8329286 w 8329286"/>
              <a:gd name="connsiteY2" fmla="*/ 68183 h 6858000"/>
              <a:gd name="connsiteX3" fmla="*/ 3175958 w 8329286"/>
              <a:gd name="connsiteY3" fmla="*/ 6858000 h 6858000"/>
              <a:gd name="connsiteX4" fmla="*/ 0 w 832928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8329286" y="68183"/>
                </a:lnTo>
                <a:lnTo>
                  <a:pt x="317595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lIns="91440"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0693782-2388-4647-A185-3753739701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9314C5F-7D40-40CF-8951-9660A5ACE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0005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Caption Content_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62484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3962400"/>
            <a:ext cx="4114800" cy="19812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4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7900" y="4114800"/>
            <a:ext cx="4876800" cy="1371602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381000" y="4840091"/>
            <a:ext cx="1219200" cy="225818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5029200" y="4840092"/>
            <a:ext cx="1219200" cy="225818"/>
          </a:xfrm>
          <a:solidFill>
            <a:schemeClr val="accent2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270573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Caption Content_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62484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3962400"/>
            <a:ext cx="4114800" cy="19812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4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7900" y="4114800"/>
            <a:ext cx="4876800" cy="1371602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381000" y="4840091"/>
            <a:ext cx="1219200" cy="225818"/>
          </a:xfrm>
          <a:solidFill>
            <a:schemeClr val="accent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5029200" y="4840092"/>
            <a:ext cx="1219200" cy="225818"/>
          </a:xfrm>
          <a:solidFill>
            <a:schemeClr val="accent5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7058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7B86D83E-A097-4B71-82C6-197A18DD3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10104322" y="3587303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A2552DEC-1A1C-4055-B5AF-D7C79652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5750" y="0"/>
            <a:ext cx="11620500" cy="6591300"/>
          </a:xfrm>
          <a:solidFill>
            <a:schemeClr val="accent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850" y="2679192"/>
            <a:ext cx="9963150" cy="1499616"/>
          </a:xfrm>
          <a:noFill/>
        </p:spPr>
        <p:txBody>
          <a:bodyPr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565D4960-2277-429C-B87B-08014535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2679192"/>
            <a:ext cx="533400" cy="1499616"/>
          </a:xfrm>
          <a:solidFill>
            <a:schemeClr val="accent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752666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7B86D83E-A097-4B71-82C6-197A18DD3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10104322" y="3587303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A2552DEC-1A1C-4055-B5AF-D7C79652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5750" y="0"/>
            <a:ext cx="11620500" cy="6591300"/>
          </a:xfrm>
          <a:solidFill>
            <a:schemeClr val="accent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850" y="2679192"/>
            <a:ext cx="9963150" cy="1499616"/>
          </a:xfrm>
          <a:noFill/>
        </p:spPr>
        <p:txBody>
          <a:bodyPr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565D4960-2277-429C-B87B-08014535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2679192"/>
            <a:ext cx="533400" cy="1499616"/>
          </a:xfrm>
          <a:solidFill>
            <a:schemeClr val="tx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172234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7B86D83E-A097-4B71-82C6-197A18DD3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10104322" y="3587303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A2552DEC-1A1C-4055-B5AF-D7C79652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85750" y="0"/>
            <a:ext cx="11620500" cy="6591300"/>
          </a:xfrm>
          <a:solidFill>
            <a:schemeClr val="accent5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850" y="2679192"/>
            <a:ext cx="9963150" cy="1499616"/>
          </a:xfrm>
          <a:noFill/>
        </p:spPr>
        <p:txBody>
          <a:bodyPr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565D4960-2277-429C-B87B-08014535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2679192"/>
            <a:ext cx="533400" cy="1499616"/>
          </a:xfrm>
          <a:solidFill>
            <a:schemeClr val="accent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61092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489EE1C9-68AE-4BDD-B34C-9DE809C4D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1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2">
              <a:alpha val="84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9F89ADF8-2320-4EC3-98EA-5CB618A52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3400" y="0"/>
            <a:ext cx="6781800" cy="6324600"/>
          </a:xfrm>
          <a:solidFill>
            <a:schemeClr val="tx2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825" y="2265916"/>
            <a:ext cx="5314950" cy="3488998"/>
          </a:xfrm>
          <a:noFill/>
        </p:spPr>
        <p:txBody>
          <a:bodyPr anchor="b"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4D12B-58A6-47D1-9B2D-697AB265C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53759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2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73FC1AA-8591-43A1-9962-1599E1A8AB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822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1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160B2D8-3756-4781-A8DD-692C3F895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107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_DeepYellow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8F962CE0-5C0C-48F3-A07B-34E33D670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2057400" y="466725"/>
            <a:ext cx="703341" cy="1101901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654457EF-8A97-4FCA-9870-5095D09BF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9067800" y="46482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0CC06030-90E1-4B3F-AFDF-369354FB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solidFill>
            <a:schemeClr val="accent1">
              <a:lumMod val="75000"/>
              <a:alpha val="92000"/>
            </a:schemeClr>
          </a:solidFill>
          <a:effectLst/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63809" y="1905000"/>
            <a:ext cx="5864382" cy="2275238"/>
          </a:xfrm>
        </p:spPr>
        <p:txBody>
          <a:bodyPr anchor="t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59707" y="4297679"/>
            <a:ext cx="4072586" cy="1463040"/>
          </a:xfrm>
        </p:spPr>
        <p:txBody>
          <a:bodyPr lIns="91440" rIns="9144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20110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5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EEDA9EB-20CE-4EA1-9720-40FBEB4561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5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36509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E015B08-6C1F-4B1F-8038-D3C209BA0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5378958"/>
            <a:ext cx="12191999" cy="1479041"/>
          </a:xfrm>
          <a:custGeom>
            <a:avLst/>
            <a:gdLst>
              <a:gd name="connsiteX0" fmla="*/ 8243540 w 12191999"/>
              <a:gd name="connsiteY0" fmla="*/ 0 h 1479041"/>
              <a:gd name="connsiteX1" fmla="*/ 12191999 w 12191999"/>
              <a:gd name="connsiteY1" fmla="*/ 0 h 1479041"/>
              <a:gd name="connsiteX2" fmla="*/ 12191999 w 12191999"/>
              <a:gd name="connsiteY2" fmla="*/ 1479041 h 1479041"/>
              <a:gd name="connsiteX3" fmla="*/ 0 w 12191999"/>
              <a:gd name="connsiteY3" fmla="*/ 1479041 h 1479041"/>
              <a:gd name="connsiteX4" fmla="*/ 0 w 12191999"/>
              <a:gd name="connsiteY4" fmla="*/ 344224 h 1479041"/>
              <a:gd name="connsiteX5" fmla="*/ 7982281 w 12191999"/>
              <a:gd name="connsiteY5" fmla="*/ 344224 h 147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1479041">
                <a:moveTo>
                  <a:pt x="8243540" y="0"/>
                </a:moveTo>
                <a:lnTo>
                  <a:pt x="12191999" y="0"/>
                </a:lnTo>
                <a:lnTo>
                  <a:pt x="12191999" y="1479041"/>
                </a:lnTo>
                <a:lnTo>
                  <a:pt x="0" y="1479041"/>
                </a:lnTo>
                <a:lnTo>
                  <a:pt x="0" y="344224"/>
                </a:lnTo>
                <a:lnTo>
                  <a:pt x="7982281" y="344224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222F077-B5D5-442D-BB60-47BE1094D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0"/>
            <a:ext cx="12192000" cy="5723182"/>
          </a:xfrm>
          <a:custGeom>
            <a:avLst/>
            <a:gdLst>
              <a:gd name="connsiteX0" fmla="*/ 0 w 12192000"/>
              <a:gd name="connsiteY0" fmla="*/ 0 h 5723182"/>
              <a:gd name="connsiteX1" fmla="*/ 12192000 w 12192000"/>
              <a:gd name="connsiteY1" fmla="*/ 0 h 5723182"/>
              <a:gd name="connsiteX2" fmla="*/ 12192000 w 12192000"/>
              <a:gd name="connsiteY2" fmla="*/ 5378958 h 5723182"/>
              <a:gd name="connsiteX3" fmla="*/ 8243540 w 12192000"/>
              <a:gd name="connsiteY3" fmla="*/ 5378958 h 5723182"/>
              <a:gd name="connsiteX4" fmla="*/ 7982281 w 12192000"/>
              <a:gd name="connsiteY4" fmla="*/ 5723182 h 5723182"/>
              <a:gd name="connsiteX5" fmla="*/ 0 w 12192000"/>
              <a:gd name="connsiteY5" fmla="*/ 5723182 h 5723182"/>
              <a:gd name="connsiteX6" fmla="*/ 0 w 12192000"/>
              <a:gd name="connsiteY6" fmla="*/ 5378958 h 5723182"/>
              <a:gd name="connsiteX7" fmla="*/ 0 w 12192000"/>
              <a:gd name="connsiteY7" fmla="*/ 5265982 h 5723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5723182">
                <a:moveTo>
                  <a:pt x="0" y="0"/>
                </a:moveTo>
                <a:lnTo>
                  <a:pt x="12192000" y="0"/>
                </a:lnTo>
                <a:lnTo>
                  <a:pt x="12192000" y="5378958"/>
                </a:lnTo>
                <a:lnTo>
                  <a:pt x="8243540" y="5378958"/>
                </a:lnTo>
                <a:lnTo>
                  <a:pt x="7982281" y="5723182"/>
                </a:lnTo>
                <a:lnTo>
                  <a:pt x="0" y="5723182"/>
                </a:lnTo>
                <a:lnTo>
                  <a:pt x="0" y="5378958"/>
                </a:lnTo>
                <a:lnTo>
                  <a:pt x="0" y="5265982"/>
                </a:lnTo>
                <a:close/>
              </a:path>
            </a:pathLst>
          </a:custGeom>
          <a:solidFill>
            <a:schemeClr val="accent6"/>
          </a:solidFill>
          <a:effectLst>
            <a:outerShdw blurRad="152400" dist="38100" dir="2700000" algn="tl" rotWithShape="0">
              <a:prstClr val="black">
                <a:alpha val="66000"/>
              </a:prstClr>
            </a:outerShdw>
          </a:effectLst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2E942B-4297-4570-B120-E2ACA52D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049" y="990600"/>
            <a:ext cx="9144000" cy="2590800"/>
          </a:xfrm>
          <a:noFill/>
        </p:spPr>
        <p:txBody>
          <a:bodyPr anchor="t">
            <a:normAutofit/>
          </a:bodyPr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4E78EDD8-13BF-4551-BD7B-C04131A68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0" y="633984"/>
            <a:ext cx="304800" cy="1499616"/>
          </a:xfrm>
          <a:solidFill>
            <a:schemeClr val="bg1"/>
          </a:solidFill>
          <a:effectLst/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0033509-FE6E-46FC-85C8-B777FBA2F1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89156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4016877F-9863-4CBC-B4AF-D4764DBA6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1099" y="457200"/>
            <a:ext cx="8128343" cy="6248400"/>
          </a:xfrm>
          <a:custGeom>
            <a:avLst/>
            <a:gdLst>
              <a:gd name="connsiteX0" fmla="*/ 0 w 8128343"/>
              <a:gd name="connsiteY0" fmla="*/ 0 h 6248400"/>
              <a:gd name="connsiteX1" fmla="*/ 8128343 w 8128343"/>
              <a:gd name="connsiteY1" fmla="*/ 0 h 6248400"/>
              <a:gd name="connsiteX2" fmla="*/ 8128343 w 8128343"/>
              <a:gd name="connsiteY2" fmla="*/ 3258609 h 6248400"/>
              <a:gd name="connsiteX3" fmla="*/ 5858354 w 8128343"/>
              <a:gd name="connsiteY3" fmla="*/ 6248400 h 6248400"/>
              <a:gd name="connsiteX4" fmla="*/ 0 w 8128343"/>
              <a:gd name="connsiteY4" fmla="*/ 6248400 h 624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28343" h="6248400">
                <a:moveTo>
                  <a:pt x="0" y="0"/>
                </a:moveTo>
                <a:lnTo>
                  <a:pt x="8128343" y="0"/>
                </a:lnTo>
                <a:lnTo>
                  <a:pt x="8128343" y="3258609"/>
                </a:lnTo>
                <a:lnTo>
                  <a:pt x="5858354" y="6248400"/>
                </a:lnTo>
                <a:lnTo>
                  <a:pt x="0" y="6248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buNone/>
              <a:defRPr lang="en-GB" sz="1800" dirty="0">
                <a:solidFill>
                  <a:schemeClr val="lt1">
                    <a:alpha val="0"/>
                  </a:schemeClr>
                </a:solidFill>
              </a:defRPr>
            </a:lvl1pPr>
          </a:lstStyle>
          <a:p>
            <a:pPr marL="0" lvl="0" algn="ctr"/>
            <a:r>
              <a:rPr lang="en-US" noProof="0"/>
              <a:t>I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070D0C4-1F90-4B84-B84E-8285FA0A01B0}"/>
              </a:ext>
            </a:extLst>
          </p:cNvPr>
          <p:cNvSpPr/>
          <p:nvPr userDrawn="1"/>
        </p:nvSpPr>
        <p:spPr>
          <a:xfrm rot="2232448">
            <a:off x="9455741" y="-926244"/>
            <a:ext cx="131438" cy="8710488"/>
          </a:xfrm>
          <a:custGeom>
            <a:avLst/>
            <a:gdLst>
              <a:gd name="connsiteX0" fmla="*/ 0 w 131438"/>
              <a:gd name="connsiteY0" fmla="*/ 99793 h 8710488"/>
              <a:gd name="connsiteX1" fmla="*/ 131438 w 131438"/>
              <a:gd name="connsiteY1" fmla="*/ 0 h 8710488"/>
              <a:gd name="connsiteX2" fmla="*/ 131438 w 131438"/>
              <a:gd name="connsiteY2" fmla="*/ 8610694 h 8710488"/>
              <a:gd name="connsiteX3" fmla="*/ 0 w 131438"/>
              <a:gd name="connsiteY3" fmla="*/ 8710488 h 871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38" h="8710488">
                <a:moveTo>
                  <a:pt x="0" y="99793"/>
                </a:moveTo>
                <a:lnTo>
                  <a:pt x="131438" y="0"/>
                </a:lnTo>
                <a:lnTo>
                  <a:pt x="131438" y="8610694"/>
                </a:lnTo>
                <a:lnTo>
                  <a:pt x="0" y="87104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8546525-A0E6-4238-93BC-5D43C93A4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232448">
            <a:off x="9332817" y="-941780"/>
            <a:ext cx="172357" cy="8741560"/>
          </a:xfrm>
          <a:custGeom>
            <a:avLst/>
            <a:gdLst>
              <a:gd name="connsiteX0" fmla="*/ 172357 w 172357"/>
              <a:gd name="connsiteY0" fmla="*/ 0 h 8741560"/>
              <a:gd name="connsiteX1" fmla="*/ 172357 w 172357"/>
              <a:gd name="connsiteY1" fmla="*/ 8610698 h 8741560"/>
              <a:gd name="connsiteX2" fmla="*/ 0 w 172357"/>
              <a:gd name="connsiteY2" fmla="*/ 8741560 h 8741560"/>
              <a:gd name="connsiteX3" fmla="*/ 0 w 172357"/>
              <a:gd name="connsiteY3" fmla="*/ 130862 h 874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2357" h="8741560">
                <a:moveTo>
                  <a:pt x="172357" y="0"/>
                </a:moveTo>
                <a:lnTo>
                  <a:pt x="172357" y="8610698"/>
                </a:lnTo>
                <a:lnTo>
                  <a:pt x="0" y="8741560"/>
                </a:lnTo>
                <a:lnTo>
                  <a:pt x="0" y="1308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599" y="304800"/>
            <a:ext cx="8128343" cy="6248400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noProof="0"/>
              <a:t>I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78135" y="1219200"/>
            <a:ext cx="7232465" cy="903638"/>
          </a:xfrm>
        </p:spPr>
        <p:txBody>
          <a:bodyPr anchor="t">
            <a:normAutofit/>
          </a:bodyPr>
          <a:lstStyle>
            <a:lvl1pPr algn="l">
              <a:defRPr lang="en-US" sz="5000" kern="1200" cap="all" spc="100" baseline="0" dirty="0">
                <a:solidFill>
                  <a:srgbClr val="2C2E5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05A207-2310-4F94-86E5-13B4CCC35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V="1">
            <a:off x="1562101" y="-114299"/>
            <a:ext cx="304797" cy="53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en-US" noProof="0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13448" y="34960"/>
            <a:ext cx="5178552" cy="6823040"/>
          </a:xfrm>
          <a:custGeom>
            <a:avLst/>
            <a:gdLst>
              <a:gd name="connsiteX0" fmla="*/ 5178552 w 5178552"/>
              <a:gd name="connsiteY0" fmla="*/ 0 h 6823040"/>
              <a:gd name="connsiteX1" fmla="*/ 5178552 w 5178552"/>
              <a:gd name="connsiteY1" fmla="*/ 6823040 h 6823040"/>
              <a:gd name="connsiteX2" fmla="*/ 1752601 w 5178552"/>
              <a:gd name="connsiteY2" fmla="*/ 6823040 h 6823040"/>
              <a:gd name="connsiteX3" fmla="*/ 0 w 5178552"/>
              <a:gd name="connsiteY3" fmla="*/ 6823040 h 682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552" h="6823040">
                <a:moveTo>
                  <a:pt x="5178552" y="0"/>
                </a:moveTo>
                <a:lnTo>
                  <a:pt x="5178552" y="6823040"/>
                </a:lnTo>
                <a:lnTo>
                  <a:pt x="1752601" y="6823040"/>
                </a:lnTo>
                <a:lnTo>
                  <a:pt x="0" y="682304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932519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2EC3EF4-A2D5-4058-977A-74A37AC36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02525 h 6858000"/>
              <a:gd name="connsiteX3" fmla="*/ 8273508 w 12192000"/>
              <a:gd name="connsiteY3" fmla="*/ 6858000 h 6858000"/>
              <a:gd name="connsiteX4" fmla="*/ 0 w 121920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02525"/>
                </a:lnTo>
                <a:lnTo>
                  <a:pt x="827350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1651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4E7C74DD-4244-46B7-8336-30F7151DB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8074536" y="3124200"/>
            <a:ext cx="2087678" cy="3270696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DC663CF-0C67-4619-B40E-7832C4DA1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custGeom>
            <a:avLst/>
            <a:gdLst>
              <a:gd name="connsiteX0" fmla="*/ 0 w 7810500"/>
              <a:gd name="connsiteY0" fmla="*/ 0 h 5638800"/>
              <a:gd name="connsiteX1" fmla="*/ 7810500 w 7810500"/>
              <a:gd name="connsiteY1" fmla="*/ 0 h 5638800"/>
              <a:gd name="connsiteX2" fmla="*/ 7810500 w 7810500"/>
              <a:gd name="connsiteY2" fmla="*/ 3151512 h 5638800"/>
              <a:gd name="connsiteX3" fmla="*/ 6252438 w 7810500"/>
              <a:gd name="connsiteY3" fmla="*/ 5638800 h 5638800"/>
              <a:gd name="connsiteX4" fmla="*/ 0 w 7810500"/>
              <a:gd name="connsiteY4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10500" h="5638800">
                <a:moveTo>
                  <a:pt x="0" y="0"/>
                </a:moveTo>
                <a:lnTo>
                  <a:pt x="7810500" y="0"/>
                </a:lnTo>
                <a:lnTo>
                  <a:pt x="7810500" y="3151512"/>
                </a:lnTo>
                <a:lnTo>
                  <a:pt x="6252438" y="5638800"/>
                </a:lnTo>
                <a:lnTo>
                  <a:pt x="0" y="5638800"/>
                </a:lnTo>
                <a:close/>
              </a:path>
            </a:pathLst>
          </a:custGeo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63809" y="1905000"/>
            <a:ext cx="5864382" cy="2275238"/>
          </a:xfrm>
        </p:spPr>
        <p:txBody>
          <a:bodyPr anchor="ctr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</a:t>
            </a:r>
            <a:r>
              <a:rPr lang="en-US" dirty="0" err="1"/>
              <a:t>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20322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018BFA80-A3BB-4316-BD6E-3E5F6B4D8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8F962CE0-5C0C-48F3-A07B-34E33D670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2057400" y="466725"/>
            <a:ext cx="703341" cy="1101901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654457EF-8A97-4FCA-9870-5095D09BF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H="1" flipV="1">
            <a:off x="9067800" y="46482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0CC06030-90E1-4B3F-AFDF-369354FB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90750" y="609600"/>
            <a:ext cx="7810500" cy="5638800"/>
          </a:xfrm>
          <a:solidFill>
            <a:schemeClr val="accent1">
              <a:lumMod val="75000"/>
              <a:alpha val="92000"/>
            </a:schemeClr>
          </a:solidFill>
          <a:effectLst/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63809" y="1905000"/>
            <a:ext cx="5864382" cy="2275238"/>
          </a:xfrm>
        </p:spPr>
        <p:txBody>
          <a:bodyPr anchor="ctr">
            <a:normAutofit/>
          </a:bodyPr>
          <a:lstStyle>
            <a:lvl1pPr algn="ctr">
              <a:defRPr lang="en-US" sz="5000" kern="1200" cap="all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</a:t>
            </a:r>
            <a:r>
              <a:rPr lang="en-US" dirty="0" err="1"/>
              <a:t>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48575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FC033E0E-968F-40A8-BE78-354499D7F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594102" flipH="1">
            <a:off x="584131" y="-142449"/>
            <a:ext cx="1218268" cy="6177109"/>
          </a:xfrm>
          <a:custGeom>
            <a:avLst/>
            <a:gdLst>
              <a:gd name="connsiteX0" fmla="*/ 1114975 w 1218268"/>
              <a:gd name="connsiteY0" fmla="*/ 1688918 h 6177109"/>
              <a:gd name="connsiteX1" fmla="*/ 1114975 w 1218268"/>
              <a:gd name="connsiteY1" fmla="*/ 5441035 h 6177109"/>
              <a:gd name="connsiteX2" fmla="*/ 1218268 w 1218268"/>
              <a:gd name="connsiteY2" fmla="*/ 5372844 h 6177109"/>
              <a:gd name="connsiteX3" fmla="*/ 1218268 w 1218268"/>
              <a:gd name="connsiteY3" fmla="*/ 1845382 h 6177109"/>
              <a:gd name="connsiteX4" fmla="*/ 675740 w 1218268"/>
              <a:gd name="connsiteY4" fmla="*/ 1023583 h 6177109"/>
              <a:gd name="connsiteX5" fmla="*/ 675740 w 1218268"/>
              <a:gd name="connsiteY5" fmla="*/ 5731005 h 6177109"/>
              <a:gd name="connsiteX6" fmla="*/ 951275 w 1218268"/>
              <a:gd name="connsiteY6" fmla="*/ 5549105 h 6177109"/>
              <a:gd name="connsiteX7" fmla="*/ 951275 w 1218268"/>
              <a:gd name="connsiteY7" fmla="*/ 1440952 h 6177109"/>
              <a:gd name="connsiteX8" fmla="*/ 0 w 1218268"/>
              <a:gd name="connsiteY8" fmla="*/ 0 h 6177109"/>
              <a:gd name="connsiteX9" fmla="*/ 0 w 1218268"/>
              <a:gd name="connsiteY9" fmla="*/ 6177109 h 6177109"/>
              <a:gd name="connsiteX10" fmla="*/ 485620 w 1218268"/>
              <a:gd name="connsiteY10" fmla="*/ 5856517 h 6177109"/>
              <a:gd name="connsiteX11" fmla="*/ 485620 w 1218268"/>
              <a:gd name="connsiteY11" fmla="*/ 735597 h 6177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8268" h="6177109">
                <a:moveTo>
                  <a:pt x="1114975" y="1688918"/>
                </a:moveTo>
                <a:lnTo>
                  <a:pt x="1114975" y="5441035"/>
                </a:lnTo>
                <a:lnTo>
                  <a:pt x="1218268" y="5372844"/>
                </a:lnTo>
                <a:lnTo>
                  <a:pt x="1218268" y="1845382"/>
                </a:lnTo>
                <a:close/>
                <a:moveTo>
                  <a:pt x="675740" y="1023583"/>
                </a:moveTo>
                <a:lnTo>
                  <a:pt x="675740" y="5731005"/>
                </a:lnTo>
                <a:lnTo>
                  <a:pt x="951275" y="5549105"/>
                </a:lnTo>
                <a:lnTo>
                  <a:pt x="951275" y="1440952"/>
                </a:lnTo>
                <a:close/>
                <a:moveTo>
                  <a:pt x="0" y="0"/>
                </a:moveTo>
                <a:lnTo>
                  <a:pt x="0" y="6177109"/>
                </a:lnTo>
                <a:lnTo>
                  <a:pt x="485620" y="5856517"/>
                </a:lnTo>
                <a:lnTo>
                  <a:pt x="485620" y="735597"/>
                </a:lnTo>
                <a:close/>
              </a:path>
            </a:pathLst>
          </a:cu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9454D95-B362-4CB6-B706-EB2022A33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124200" y="0"/>
            <a:ext cx="9067800" cy="6858000"/>
          </a:xfrm>
          <a:custGeom>
            <a:avLst/>
            <a:gdLst>
              <a:gd name="connsiteX0" fmla="*/ 5205086 w 9067800"/>
              <a:gd name="connsiteY0" fmla="*/ 0 h 6858000"/>
              <a:gd name="connsiteX1" fmla="*/ 6957685 w 9067800"/>
              <a:gd name="connsiteY1" fmla="*/ 0 h 6858000"/>
              <a:gd name="connsiteX2" fmla="*/ 9067800 w 9067800"/>
              <a:gd name="connsiteY2" fmla="*/ 0 h 6858000"/>
              <a:gd name="connsiteX3" fmla="*/ 9067800 w 9067800"/>
              <a:gd name="connsiteY3" fmla="*/ 6827058 h 6858000"/>
              <a:gd name="connsiteX4" fmla="*/ 9044315 w 9067800"/>
              <a:gd name="connsiteY4" fmla="*/ 6858000 h 6858000"/>
              <a:gd name="connsiteX5" fmla="*/ 7291715 w 9067800"/>
              <a:gd name="connsiteY5" fmla="*/ 6858000 h 6858000"/>
              <a:gd name="connsiteX6" fmla="*/ 1752601 w 9067800"/>
              <a:gd name="connsiteY6" fmla="*/ 6858000 h 6858000"/>
              <a:gd name="connsiteX7" fmla="*/ 0 w 90678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67800" h="6858000">
                <a:moveTo>
                  <a:pt x="5205086" y="0"/>
                </a:moveTo>
                <a:lnTo>
                  <a:pt x="6957685" y="0"/>
                </a:lnTo>
                <a:lnTo>
                  <a:pt x="9067800" y="0"/>
                </a:lnTo>
                <a:lnTo>
                  <a:pt x="9067800" y="6827058"/>
                </a:lnTo>
                <a:lnTo>
                  <a:pt x="9044315" y="6858000"/>
                </a:lnTo>
                <a:lnTo>
                  <a:pt x="7291715" y="6858000"/>
                </a:lnTo>
                <a:lnTo>
                  <a:pt x="17526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3400" y="266700"/>
            <a:ext cx="5105400" cy="63246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33450" y="762000"/>
            <a:ext cx="4381500" cy="3429000"/>
          </a:xfrm>
        </p:spPr>
        <p:txBody>
          <a:bodyPr anchor="ctr">
            <a:normAutofit/>
          </a:bodyPr>
          <a:lstStyle>
            <a:lvl1pPr algn="ctr">
              <a:defRPr sz="5000" spc="200" baseline="0"/>
            </a:lvl1pPr>
          </a:lstStyle>
          <a:p>
            <a:r>
              <a:rPr lang="en-US" dirty="0"/>
              <a:t>THANK </a:t>
            </a:r>
            <a:r>
              <a:rPr lang="en-US" dirty="0" err="1"/>
              <a:t>yOU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V="1">
            <a:off x="314325" y="49530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48034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-Thank you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56388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57300" y="1447800"/>
            <a:ext cx="4114800" cy="3962400"/>
          </a:xfrm>
        </p:spPr>
        <p:txBody>
          <a:bodyPr anchor="ctr">
            <a:normAutofit/>
          </a:bodyPr>
          <a:lstStyle>
            <a:lvl1pPr algn="ctr">
              <a:defRPr sz="5000" spc="200" baseline="0"/>
            </a:lvl1pPr>
          </a:lstStyle>
          <a:p>
            <a:r>
              <a:rPr lang="en-US" dirty="0"/>
              <a:t>THANK </a:t>
            </a:r>
            <a:r>
              <a:rPr lang="en-US" dirty="0" err="1"/>
              <a:t>yOU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05100" y="409575"/>
            <a:ext cx="1219200" cy="400050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5100" y="6076950"/>
            <a:ext cx="1219200" cy="400050"/>
          </a:xfrm>
          <a:solidFill>
            <a:schemeClr val="accent2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553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FC033E0E-968F-40A8-BE78-354499D7F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9594102" flipH="1">
            <a:off x="584131" y="-142449"/>
            <a:ext cx="1218268" cy="6177109"/>
          </a:xfrm>
          <a:custGeom>
            <a:avLst/>
            <a:gdLst>
              <a:gd name="connsiteX0" fmla="*/ 1114975 w 1218268"/>
              <a:gd name="connsiteY0" fmla="*/ 1688918 h 6177109"/>
              <a:gd name="connsiteX1" fmla="*/ 1114975 w 1218268"/>
              <a:gd name="connsiteY1" fmla="*/ 5441035 h 6177109"/>
              <a:gd name="connsiteX2" fmla="*/ 1218268 w 1218268"/>
              <a:gd name="connsiteY2" fmla="*/ 5372844 h 6177109"/>
              <a:gd name="connsiteX3" fmla="*/ 1218268 w 1218268"/>
              <a:gd name="connsiteY3" fmla="*/ 1845382 h 6177109"/>
              <a:gd name="connsiteX4" fmla="*/ 675740 w 1218268"/>
              <a:gd name="connsiteY4" fmla="*/ 1023583 h 6177109"/>
              <a:gd name="connsiteX5" fmla="*/ 675740 w 1218268"/>
              <a:gd name="connsiteY5" fmla="*/ 5731005 h 6177109"/>
              <a:gd name="connsiteX6" fmla="*/ 951275 w 1218268"/>
              <a:gd name="connsiteY6" fmla="*/ 5549105 h 6177109"/>
              <a:gd name="connsiteX7" fmla="*/ 951275 w 1218268"/>
              <a:gd name="connsiteY7" fmla="*/ 1440952 h 6177109"/>
              <a:gd name="connsiteX8" fmla="*/ 0 w 1218268"/>
              <a:gd name="connsiteY8" fmla="*/ 0 h 6177109"/>
              <a:gd name="connsiteX9" fmla="*/ 0 w 1218268"/>
              <a:gd name="connsiteY9" fmla="*/ 6177109 h 6177109"/>
              <a:gd name="connsiteX10" fmla="*/ 485620 w 1218268"/>
              <a:gd name="connsiteY10" fmla="*/ 5856517 h 6177109"/>
              <a:gd name="connsiteX11" fmla="*/ 485620 w 1218268"/>
              <a:gd name="connsiteY11" fmla="*/ 735597 h 6177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8268" h="6177109">
                <a:moveTo>
                  <a:pt x="1114975" y="1688918"/>
                </a:moveTo>
                <a:lnTo>
                  <a:pt x="1114975" y="5441035"/>
                </a:lnTo>
                <a:lnTo>
                  <a:pt x="1218268" y="5372844"/>
                </a:lnTo>
                <a:lnTo>
                  <a:pt x="1218268" y="1845382"/>
                </a:lnTo>
                <a:close/>
                <a:moveTo>
                  <a:pt x="675740" y="1023583"/>
                </a:moveTo>
                <a:lnTo>
                  <a:pt x="675740" y="5731005"/>
                </a:lnTo>
                <a:lnTo>
                  <a:pt x="951275" y="5549105"/>
                </a:lnTo>
                <a:lnTo>
                  <a:pt x="951275" y="1440952"/>
                </a:lnTo>
                <a:close/>
                <a:moveTo>
                  <a:pt x="0" y="0"/>
                </a:moveTo>
                <a:lnTo>
                  <a:pt x="0" y="6177109"/>
                </a:lnTo>
                <a:lnTo>
                  <a:pt x="485620" y="5856517"/>
                </a:lnTo>
                <a:lnTo>
                  <a:pt x="485620" y="735597"/>
                </a:lnTo>
                <a:close/>
              </a:path>
            </a:pathLst>
          </a:cu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9454D95-B362-4CB6-B706-EB2022A33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124200" y="0"/>
            <a:ext cx="9067800" cy="6858000"/>
          </a:xfrm>
          <a:custGeom>
            <a:avLst/>
            <a:gdLst>
              <a:gd name="connsiteX0" fmla="*/ 5205086 w 9067800"/>
              <a:gd name="connsiteY0" fmla="*/ 0 h 6858000"/>
              <a:gd name="connsiteX1" fmla="*/ 6957685 w 9067800"/>
              <a:gd name="connsiteY1" fmla="*/ 0 h 6858000"/>
              <a:gd name="connsiteX2" fmla="*/ 9067800 w 9067800"/>
              <a:gd name="connsiteY2" fmla="*/ 0 h 6858000"/>
              <a:gd name="connsiteX3" fmla="*/ 9067800 w 9067800"/>
              <a:gd name="connsiteY3" fmla="*/ 6827058 h 6858000"/>
              <a:gd name="connsiteX4" fmla="*/ 9044315 w 9067800"/>
              <a:gd name="connsiteY4" fmla="*/ 6858000 h 6858000"/>
              <a:gd name="connsiteX5" fmla="*/ 7291715 w 9067800"/>
              <a:gd name="connsiteY5" fmla="*/ 6858000 h 6858000"/>
              <a:gd name="connsiteX6" fmla="*/ 1752601 w 9067800"/>
              <a:gd name="connsiteY6" fmla="*/ 6858000 h 6858000"/>
              <a:gd name="connsiteX7" fmla="*/ 0 w 90678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67800" h="6858000">
                <a:moveTo>
                  <a:pt x="5205086" y="0"/>
                </a:moveTo>
                <a:lnTo>
                  <a:pt x="6957685" y="0"/>
                </a:lnTo>
                <a:lnTo>
                  <a:pt x="9067800" y="0"/>
                </a:lnTo>
                <a:lnTo>
                  <a:pt x="9067800" y="6827058"/>
                </a:lnTo>
                <a:lnTo>
                  <a:pt x="9044315" y="6858000"/>
                </a:lnTo>
                <a:lnTo>
                  <a:pt x="7291715" y="6858000"/>
                </a:lnTo>
                <a:lnTo>
                  <a:pt x="175260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3400" y="266700"/>
            <a:ext cx="5105400" cy="63246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3450" y="762000"/>
            <a:ext cx="4381500" cy="3429000"/>
          </a:xfrm>
        </p:spPr>
        <p:txBody>
          <a:bodyPr anchor="ctr">
            <a:normAutofit/>
          </a:bodyPr>
          <a:lstStyle>
            <a:lvl1pPr algn="ct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3450" y="4343400"/>
            <a:ext cx="4381500" cy="1355732"/>
          </a:xfrm>
        </p:spPr>
        <p:txBody>
          <a:bodyPr lIns="91440" rIns="9144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0800000" flipV="1">
            <a:off x="314325" y="4953000"/>
            <a:ext cx="1143000" cy="1790700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992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623EB06-2F79-4698-807D-96A58B4F1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6858000"/>
          </a:xfrm>
          <a:custGeom>
            <a:avLst/>
            <a:gdLst>
              <a:gd name="connsiteX0" fmla="*/ 0 w 8329286"/>
              <a:gd name="connsiteY0" fmla="*/ 0 h 6858000"/>
              <a:gd name="connsiteX1" fmla="*/ 8329286 w 8329286"/>
              <a:gd name="connsiteY1" fmla="*/ 0 h 6858000"/>
              <a:gd name="connsiteX2" fmla="*/ 3124200 w 8329286"/>
              <a:gd name="connsiteY2" fmla="*/ 6858000 h 6858000"/>
              <a:gd name="connsiteX3" fmla="*/ 0 w 8329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6858000">
                <a:moveTo>
                  <a:pt x="0" y="0"/>
                </a:moveTo>
                <a:lnTo>
                  <a:pt x="8329286" y="0"/>
                </a:lnTo>
                <a:lnTo>
                  <a:pt x="3124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effectLst>
            <a:outerShdw blurRad="228600" dist="38100" algn="l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F9E63E5-568A-4FA2-9851-E5BFA12B8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90600" y="609600"/>
            <a:ext cx="4648200" cy="5638800"/>
          </a:xfrm>
          <a:solidFill>
            <a:schemeClr val="bg1"/>
          </a:solidFill>
          <a:effectLst>
            <a:outerShdw blurRad="3556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1447800"/>
            <a:ext cx="4114800" cy="3962400"/>
          </a:xfrm>
        </p:spPr>
        <p:txBody>
          <a:bodyPr anchor="ctr">
            <a:normAutofit/>
          </a:bodyPr>
          <a:lstStyle>
            <a:lvl1pPr algn="ct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57900" y="4495801"/>
            <a:ext cx="4876800" cy="60960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Text Placeholder 16">
            <a:extLst>
              <a:ext uri="{FF2B5EF4-FFF2-40B4-BE49-F238E27FC236}">
                <a16:creationId xmlns:a16="http://schemas.microsoft.com/office/drawing/2014/main" id="{D6D785D2-DAEB-48F3-AB8A-2954F03AC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05100" y="409575"/>
            <a:ext cx="1219200" cy="400050"/>
          </a:xfr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BB42ECCE-195D-45F5-94EB-137CEFCFE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05100" y="6076950"/>
            <a:ext cx="1219200" cy="400050"/>
          </a:xfrm>
          <a:solidFill>
            <a:schemeClr val="accent2"/>
          </a:solidFill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I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1318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144780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667000"/>
            <a:ext cx="10288693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621E917-505B-493E-99EE-2E57CB332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24664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orient="horz" pos="72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Emphasis-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B42CCEE-B750-4EF9-BAE5-217844AE7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29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15F2E0-A9EE-4095-8DFC-C3BBA80FA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90600"/>
            <a:ext cx="10805160" cy="707886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4000" b="0">
                <a:latin typeface="+mj-lt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FB90DC-1879-4B22-883B-7444D1A858E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8640" y="2667000"/>
            <a:ext cx="10288693" cy="3660648"/>
          </a:xfrm>
        </p:spPr>
        <p:txBody>
          <a:bodyPr lIns="91440" rIns="9144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1F422E5-0916-42D9-AC79-50E4FC133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8DAD49-E192-4934-8CF1-25E9CA66F7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-1" y="1676400"/>
            <a:ext cx="10837333" cy="424732"/>
          </a:xfrm>
          <a:solidFill>
            <a:schemeClr val="accent1"/>
          </a:solidFill>
        </p:spPr>
        <p:txBody>
          <a:bodyPr wrap="square" lIns="640080" rIns="91440">
            <a:sp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Add additional text 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8E95652-9528-4150-8049-C40C3BB1B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788" y="6339840"/>
            <a:ext cx="302281" cy="36576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accent2"/>
            </a:solidFill>
          </a:ln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05947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 pos="72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8640" y="548640"/>
            <a:ext cx="11106150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8640" y="2103120"/>
            <a:ext cx="11106150" cy="42214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938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9" r:id="rId2"/>
    <p:sldLayoutId id="2147483961" r:id="rId3"/>
    <p:sldLayoutId id="2147483962" r:id="rId4"/>
    <p:sldLayoutId id="2147483964" r:id="rId5"/>
    <p:sldLayoutId id="2147483958" r:id="rId6"/>
    <p:sldLayoutId id="2147483963" r:id="rId7"/>
    <p:sldLayoutId id="2147483957" r:id="rId8"/>
    <p:sldLayoutId id="2147483965" r:id="rId9"/>
    <p:sldLayoutId id="2147483966" r:id="rId10"/>
    <p:sldLayoutId id="2147483996" r:id="rId11"/>
    <p:sldLayoutId id="2147483997" r:id="rId12"/>
    <p:sldLayoutId id="2147483998" r:id="rId13"/>
    <p:sldLayoutId id="2147483999" r:id="rId14"/>
    <p:sldLayoutId id="2147484000" r:id="rId15"/>
    <p:sldLayoutId id="2147484001" r:id="rId16"/>
    <p:sldLayoutId id="2147484007" r:id="rId17"/>
    <p:sldLayoutId id="2147483967" r:id="rId18"/>
    <p:sldLayoutId id="2147483968" r:id="rId19"/>
    <p:sldLayoutId id="2147483987" r:id="rId20"/>
    <p:sldLayoutId id="2147483969" r:id="rId21"/>
    <p:sldLayoutId id="2147483970" r:id="rId22"/>
    <p:sldLayoutId id="2147483971" r:id="rId23"/>
    <p:sldLayoutId id="2147483972" r:id="rId24"/>
    <p:sldLayoutId id="2147483973" r:id="rId25"/>
    <p:sldLayoutId id="2147483978" r:id="rId26"/>
    <p:sldLayoutId id="2147483974" r:id="rId27"/>
    <p:sldLayoutId id="2147483975" r:id="rId28"/>
    <p:sldLayoutId id="2147483976" r:id="rId29"/>
    <p:sldLayoutId id="2147483977" r:id="rId30"/>
    <p:sldLayoutId id="2147483988" r:id="rId31"/>
    <p:sldLayoutId id="2147483989" r:id="rId32"/>
    <p:sldLayoutId id="2147483990" r:id="rId33"/>
    <p:sldLayoutId id="2147483991" r:id="rId34"/>
    <p:sldLayoutId id="2147483992" r:id="rId35"/>
    <p:sldLayoutId id="2147483993" r:id="rId36"/>
    <p:sldLayoutId id="2147483995" r:id="rId37"/>
    <p:sldLayoutId id="2147484002" r:id="rId38"/>
    <p:sldLayoutId id="2147484003" r:id="rId39"/>
    <p:sldLayoutId id="2147484004" r:id="rId40"/>
    <p:sldLayoutId id="2147483994" r:id="rId41"/>
    <p:sldLayoutId id="2147484005" r:id="rId42"/>
    <p:sldLayoutId id="2147484006" r:id="rId43"/>
    <p:sldLayoutId id="2147483979" r:id="rId44"/>
    <p:sldLayoutId id="2147483980" r:id="rId45"/>
    <p:sldLayoutId id="2147483981" r:id="rId46"/>
    <p:sldLayoutId id="2147483982" r:id="rId47"/>
    <p:sldLayoutId id="2147483983" r:id="rId48"/>
    <p:sldLayoutId id="2147483984" r:id="rId49"/>
    <p:sldLayoutId id="2147483985" r:id="rId50"/>
    <p:sldLayoutId id="2147483986" r:id="rId51"/>
    <p:sldLayoutId id="2147484008" r:id="rId52"/>
    <p:sldLayoutId id="2147484009" r:id="rId53"/>
    <p:sldLayoutId id="2147484010" r:id="rId54"/>
    <p:sldLayoutId id="2147484011" r:id="rId55"/>
    <p:sldLayoutId id="2147484012" r:id="rId5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.docs.live.net/4fd8d9c58d426964/Thinkful%20Data%20Analytics/Thinkful_Capstone_Project.xlsx" TargetMode="Externa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7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7.xml"/><Relationship Id="rId4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9890287-4DB6-4C87-AEAF-17E9594F4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7813" b="7813"/>
          <a:stretch>
            <a:fillRect/>
          </a:stretch>
        </p:blipFill>
        <p:spPr/>
      </p:pic>
      <p:sp>
        <p:nvSpPr>
          <p:cNvPr id="285" name="Text Placeholder 284">
            <a:extLst>
              <a:ext uri="{FF2B5EF4-FFF2-40B4-BE49-F238E27FC236}">
                <a16:creationId xmlns:a16="http://schemas.microsoft.com/office/drawing/2014/main" id="{C0BF9B80-F084-4423-8C1C-E79BE8298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86" name="Text Placeholder 285">
            <a:extLst>
              <a:ext uri="{FF2B5EF4-FFF2-40B4-BE49-F238E27FC236}">
                <a16:creationId xmlns:a16="http://schemas.microsoft.com/office/drawing/2014/main" id="{9626180B-FF05-48CF-BFB3-C95C9B5DA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933031D-018B-489E-B613-2113C1CD23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Lariat</a:t>
            </a:r>
            <a:br>
              <a:rPr lang="en-US" dirty="0"/>
            </a:b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06F8B2E-A7F5-4413-BEED-BFF7C3D9FF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91772" y="2697480"/>
            <a:ext cx="4072586" cy="1463040"/>
          </a:xfrm>
        </p:spPr>
        <p:txBody>
          <a:bodyPr/>
          <a:lstStyle/>
          <a:p>
            <a:pPr algn="l"/>
            <a:r>
              <a:rPr lang="en-US" dirty="0"/>
              <a:t>Rent-A-Car</a:t>
            </a:r>
          </a:p>
          <a:p>
            <a:pPr algn="l"/>
            <a:r>
              <a:rPr lang="en-US" dirty="0"/>
              <a:t>1-800-555-9345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762DA0-EB26-3EC7-B07D-895F5A16D5EE}"/>
              </a:ext>
            </a:extLst>
          </p:cNvPr>
          <p:cNvSpPr txBox="1"/>
          <p:nvPr/>
        </p:nvSpPr>
        <p:spPr>
          <a:xfrm>
            <a:off x="3162280" y="5475638"/>
            <a:ext cx="3276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Andrew </a:t>
            </a:r>
            <a:r>
              <a:rPr lang="en-US" sz="1200" dirty="0" err="1">
                <a:solidFill>
                  <a:schemeClr val="bg1"/>
                </a:solidFill>
              </a:rPr>
              <a:t>Le’s</a:t>
            </a:r>
            <a:r>
              <a:rPr lang="en-US" sz="1200" dirty="0">
                <a:solidFill>
                  <a:schemeClr val="bg1"/>
                </a:solidFill>
              </a:rPr>
              <a:t> Capstone Project</a:t>
            </a:r>
          </a:p>
        </p:txBody>
      </p:sp>
    </p:spTree>
    <p:extLst>
      <p:ext uri="{BB962C8B-B14F-4D97-AF65-F5344CB8AC3E}">
        <p14:creationId xmlns:p14="http://schemas.microsoft.com/office/powerpoint/2010/main" val="3135228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5AC5A-9401-BC99-6CFD-21DDA7BB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strategies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F9903F-1D32-45CE-C245-3868525F71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D85FB1-2CA3-AA41-F912-F66BB1A0D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730" y="3290373"/>
            <a:ext cx="8001000" cy="25583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73F8A7-E3C2-35D1-0FA3-5B02139ADAEE}"/>
              </a:ext>
            </a:extLst>
          </p:cNvPr>
          <p:cNvSpPr txBox="1"/>
          <p:nvPr/>
        </p:nvSpPr>
        <p:spPr>
          <a:xfrm>
            <a:off x="779928" y="1713726"/>
            <a:ext cx="8211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comparing these strategies, you can refer to the model sheet in the accompanying excel workbook for increasing revenue and increasing top quarter of units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refer to </a:t>
            </a:r>
            <a:r>
              <a:rPr lang="en-US" dirty="0" err="1"/>
              <a:t>neg_profit</a:t>
            </a:r>
            <a:r>
              <a:rPr lang="en-US" dirty="0"/>
              <a:t> sheet for the removal of vehicles that have a higher cost than revenue or the options for lowering </a:t>
            </a:r>
            <a:r>
              <a:rPr lang="en-US"/>
              <a:t>payment slide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6631B4-B375-075C-ECD5-848D721F0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5762" y="1037152"/>
            <a:ext cx="2819400" cy="21398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B947C2-E4D3-17CF-80CB-9251BDCA47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8872" y="3708915"/>
            <a:ext cx="2819401" cy="21398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63CF85-0A5E-9EBB-5F3D-CC975A3F5CD6}"/>
              </a:ext>
            </a:extLst>
          </p:cNvPr>
          <p:cNvSpPr txBox="1"/>
          <p:nvPr/>
        </p:nvSpPr>
        <p:spPr>
          <a:xfrm>
            <a:off x="9165762" y="721786"/>
            <a:ext cx="2819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Increasing Gross Revenue by 10%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C3F298-B622-1315-F31A-97669272EB11}"/>
              </a:ext>
            </a:extLst>
          </p:cNvPr>
          <p:cNvSpPr txBox="1"/>
          <p:nvPr/>
        </p:nvSpPr>
        <p:spPr>
          <a:xfrm>
            <a:off x="9144090" y="3404027"/>
            <a:ext cx="25285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Increase Top Quarter Units by 2%</a:t>
            </a:r>
          </a:p>
        </p:txBody>
      </p:sp>
    </p:spTree>
    <p:extLst>
      <p:ext uri="{BB962C8B-B14F-4D97-AF65-F5344CB8AC3E}">
        <p14:creationId xmlns:p14="http://schemas.microsoft.com/office/powerpoint/2010/main" val="1321225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761C9-2C0A-8DA5-E991-948620C1C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AEE88A-07BA-04F4-FDE4-4DB8AD4548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74AC32-45A9-9CD0-729D-89FB50334F2A}"/>
              </a:ext>
            </a:extLst>
          </p:cNvPr>
          <p:cNvSpPr txBox="1"/>
          <p:nvPr/>
        </p:nvSpPr>
        <p:spPr>
          <a:xfrm>
            <a:off x="628788" y="1981200"/>
            <a:ext cx="92772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of the options to increase revenue and decrease costs include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Reducing the vehicles that have a higher cost than profit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Increase the top 25% vehicles with the highest profit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Branches associated with an airport did not necessarily do better than those that were not attached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specific tools and dashboards to with specific tools, please refer to the accompanying model that was associated with the excel sheet that was sent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OneDrive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Or </a:t>
            </a:r>
            <a:r>
              <a:rPr lang="en-US" dirty="0">
                <a:hlinkClick r:id="rId2"/>
              </a:rPr>
              <a:t>Google Drive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3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02B9606-F9BC-40CD-9467-6348ACE41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682397A-D234-4487-8E63-23B79C76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7199992-58FE-4335-A811-6AFA96B55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1043844"/>
            <a:ext cx="9963150" cy="1499616"/>
          </a:xfrm>
        </p:spPr>
        <p:txBody>
          <a:bodyPr>
            <a:normAutofit fontScale="90000"/>
          </a:bodyPr>
          <a:lstStyle/>
          <a:p>
            <a:r>
              <a:rPr lang="en-US" dirty="0"/>
              <a:t>Lariat: rent-a-car profitability model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F8FCB52-DD55-48F6-9F4A-D2A0F6586E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9050" y="1043844"/>
            <a:ext cx="533400" cy="149961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E4F6B7-0B96-7AC0-0207-4F0ED8BCB221}"/>
              </a:ext>
            </a:extLst>
          </p:cNvPr>
          <p:cNvSpPr txBox="1"/>
          <p:nvPr/>
        </p:nvSpPr>
        <p:spPr>
          <a:xfrm>
            <a:off x="990600" y="3828716"/>
            <a:ext cx="5638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Lariat Stakeholder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Presented by Andrew Le</a:t>
            </a:r>
          </a:p>
        </p:txBody>
      </p:sp>
    </p:spTree>
    <p:extLst>
      <p:ext uri="{BB962C8B-B14F-4D97-AF65-F5344CB8AC3E}">
        <p14:creationId xmlns:p14="http://schemas.microsoft.com/office/powerpoint/2010/main" val="3069052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Analyzing rental data from Lariat’s fleet for better purchasing decision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Gain insights in order to increase revenue and minimize costs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Create a model that shows projections based percentage increases in revenue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C965B6-7E38-4D37-8DC4-198F7E2181D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"No one can remember more than three points.“ - Philip Crosby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44A039-11AB-474F-8746-9A34D1C39C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8" name="Text Placeholder 119">
            <a:extLst>
              <a:ext uri="{FF2B5EF4-FFF2-40B4-BE49-F238E27FC236}">
                <a16:creationId xmlns:a16="http://schemas.microsoft.com/office/drawing/2014/main" id="{6E5B80C5-6B42-4867-88CC-660291DD3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93060" y="6641305"/>
            <a:ext cx="173736" cy="1524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45720" tIns="45720" rIns="45720" bIns="45720" rtlCol="0"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D2A5B748-37FD-448D-997E-B1D33265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8" b="88"/>
          <a:stretch/>
        </p:blipFill>
        <p:spPr>
          <a:xfrm>
            <a:off x="0" y="0"/>
            <a:ext cx="8329613" cy="457200"/>
          </a:xfrm>
        </p:spPr>
      </p:pic>
    </p:spTree>
    <p:extLst>
      <p:ext uri="{BB962C8B-B14F-4D97-AF65-F5344CB8AC3E}">
        <p14:creationId xmlns:p14="http://schemas.microsoft.com/office/powerpoint/2010/main" val="1074725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F890B92-D44D-461B-A5E6-D4F348791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12976"/>
            <a:ext cx="12191999" cy="3278423"/>
          </a:xfr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9" y="3687027"/>
            <a:ext cx="5013960" cy="2408917"/>
          </a:xfrm>
        </p:spPr>
        <p:txBody>
          <a:bodyPr/>
          <a:lstStyle/>
          <a:p>
            <a:br>
              <a:rPr lang="en-US" dirty="0"/>
            </a:br>
            <a:r>
              <a:rPr lang="en-US" sz="5400" dirty="0"/>
              <a:t>Methods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29455ACD-CCC6-4BEC-AA79-DC1C69D087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9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Excel</a:t>
            </a:r>
          </a:p>
          <a:p>
            <a:pPr marL="914400" lvl="1" indent="-457200"/>
            <a:r>
              <a:rPr lang="en-US" dirty="0"/>
              <a:t>Clean and organize raw data</a:t>
            </a:r>
          </a:p>
          <a:p>
            <a:pPr marL="914400" lvl="1" indent="-457200"/>
            <a:r>
              <a:rPr lang="en-US" dirty="0"/>
              <a:t>Use pivot table and manipulate the data to gain insights</a:t>
            </a:r>
          </a:p>
          <a:p>
            <a:pPr marL="914400" lvl="1" indent="-457200"/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Dashboards</a:t>
            </a:r>
          </a:p>
          <a:p>
            <a:pPr marL="914400" lvl="1" indent="-457200"/>
            <a:r>
              <a:rPr lang="en-US" dirty="0" err="1"/>
              <a:t>Develoop</a:t>
            </a:r>
            <a:r>
              <a:rPr lang="en-US" dirty="0"/>
              <a:t> summary dashboards to show analysis:</a:t>
            </a:r>
          </a:p>
          <a:p>
            <a:pPr marL="1143000" lvl="2" indent="-457200"/>
            <a:r>
              <a:rPr lang="en-US" dirty="0"/>
              <a:t>By branch</a:t>
            </a:r>
          </a:p>
          <a:p>
            <a:pPr marL="1143000" lvl="2" indent="-457200"/>
            <a:r>
              <a:rPr lang="en-US" dirty="0"/>
              <a:t>By make/model</a:t>
            </a:r>
          </a:p>
          <a:p>
            <a:pPr marL="1143000" lvl="2" indent="-457200"/>
            <a:r>
              <a:rPr lang="en-US" dirty="0"/>
              <a:t>Create a tool that models how changes in inventory can affect revenue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6C6147-EB04-429F-9D41-52F18DE232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2" name="Text Placeholder 119">
            <a:extLst>
              <a:ext uri="{FF2B5EF4-FFF2-40B4-BE49-F238E27FC236}">
                <a16:creationId xmlns:a16="http://schemas.microsoft.com/office/drawing/2014/main" id="{D9043C6D-0761-489D-8401-7F976D80BA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93060" y="6641305"/>
            <a:ext cx="173736" cy="1524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45720" tIns="45720" rIns="45720" bIns="45720" rtlCol="0"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D5E95B5-674E-4A3A-A7C5-83CFC4114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8329286" cy="457200"/>
          </a:xfrm>
          <a:custGeom>
            <a:avLst/>
            <a:gdLst>
              <a:gd name="connsiteX0" fmla="*/ 0 w 8329286"/>
              <a:gd name="connsiteY0" fmla="*/ 0 h 457200"/>
              <a:gd name="connsiteX1" fmla="*/ 8329286 w 8329286"/>
              <a:gd name="connsiteY1" fmla="*/ 0 h 457200"/>
              <a:gd name="connsiteX2" fmla="*/ 7982281 w 8329286"/>
              <a:gd name="connsiteY2" fmla="*/ 457200 h 457200"/>
              <a:gd name="connsiteX3" fmla="*/ 0 w 8329286"/>
              <a:gd name="connsiteY3" fmla="*/ 4572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29286" h="457200">
                <a:moveTo>
                  <a:pt x="0" y="0"/>
                </a:moveTo>
                <a:lnTo>
                  <a:pt x="8329286" y="0"/>
                </a:lnTo>
                <a:lnTo>
                  <a:pt x="7982281" y="457200"/>
                </a:lnTo>
                <a:lnTo>
                  <a:pt x="0" y="45720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204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2A307-434B-8C68-A669-E87FFEEEA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 financial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4AFEF5-E2AC-9F67-0938-3C71706645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noProof="0" smtClean="0"/>
              <a:pPr/>
              <a:t>5</a:t>
            </a:fld>
            <a:endParaRPr lang="en-US" noProof="0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30CF86D-52E2-4B21-D6C2-6B2E547F99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9357730"/>
              </p:ext>
            </p:extLst>
          </p:nvPr>
        </p:nvGraphicFramePr>
        <p:xfrm>
          <a:off x="628788" y="2667000"/>
          <a:ext cx="8515212" cy="2461260"/>
        </p:xfrm>
        <a:graphic>
          <a:graphicData uri="http://schemas.openxmlformats.org/drawingml/2006/table">
            <a:tbl>
              <a:tblPr bandRow="1">
                <a:tableStyleId>{BDBED569-4797-4DF1-A0F4-6AAB3CD982D8}</a:tableStyleId>
              </a:tblPr>
              <a:tblGrid>
                <a:gridCol w="4257606">
                  <a:extLst>
                    <a:ext uri="{9D8B030D-6E8A-4147-A177-3AD203B41FA5}">
                      <a16:colId xmlns:a16="http://schemas.microsoft.com/office/drawing/2014/main" val="3656607726"/>
                    </a:ext>
                  </a:extLst>
                </a:gridCol>
                <a:gridCol w="4257606">
                  <a:extLst>
                    <a:ext uri="{9D8B030D-6E8A-4147-A177-3AD203B41FA5}">
                      <a16:colId xmlns:a16="http://schemas.microsoft.com/office/drawing/2014/main" val="841889605"/>
                    </a:ext>
                  </a:extLst>
                </a:gridCol>
              </a:tblGrid>
              <a:tr h="590550">
                <a:tc>
                  <a:txBody>
                    <a:bodyPr/>
                    <a:lstStyle/>
                    <a:p>
                      <a:r>
                        <a:rPr lang="en-US" dirty="0"/>
                        <a:t>Total Revenue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$52,830,207.00 </a:t>
                      </a:r>
                    </a:p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5508337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r>
                        <a:rPr lang="en-US" dirty="0"/>
                        <a:t>Total Costs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$27,563,907.20 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4324473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073927"/>
                  </a:ext>
                </a:extLst>
              </a:tr>
              <a:tr h="590550">
                <a:tc>
                  <a:txBody>
                    <a:bodyPr/>
                    <a:lstStyle/>
                    <a:p>
                      <a:r>
                        <a:rPr lang="en-US" dirty="0"/>
                        <a:t>Total Profit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$25,266,299.80 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5090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9978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4C582A2-A406-4C9B-A3DA-BA4EECAB3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Net revenue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56610ED-3E2D-4E6A-ABD0-150F203E6B4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Aim to primarily increase gross revenue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Optimize profit by adding more of top revenue makes/models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BE63BA8-EAF4-4B88-8D23-BEF6AA60CC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Increase revenue</a:t>
            </a:r>
          </a:p>
        </p:txBody>
      </p:sp>
      <p:pic>
        <p:nvPicPr>
          <p:cNvPr id="85" name="Picture Placeholder 84" descr="Downward trend graph with solid fill">
            <a:extLst>
              <a:ext uri="{FF2B5EF4-FFF2-40B4-BE49-F238E27FC236}">
                <a16:creationId xmlns:a16="http://schemas.microsoft.com/office/drawing/2014/main" id="{F738FFEE-D221-419F-9925-DFE3C2A81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853" r="853"/>
          <a:stretch/>
        </p:blipFill>
        <p:spPr>
          <a:xfrm>
            <a:off x="4347788" y="4153088"/>
            <a:ext cx="1094116" cy="1113108"/>
          </a:xfrm>
        </p:spPr>
      </p:pic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2F8BDB9A-6E49-4052-924A-83FDD2B0A487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071133" y="4553796"/>
            <a:ext cx="5392925" cy="91449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Limit or reduce makes/models that have high costs from:</a:t>
            </a:r>
          </a:p>
          <a:p>
            <a:pPr marL="742950" lvl="1" indent="-285750"/>
            <a:r>
              <a:rPr lang="en-US" sz="1200" dirty="0"/>
              <a:t>Insurance</a:t>
            </a:r>
          </a:p>
          <a:p>
            <a:pPr marL="742950" lvl="1" indent="-285750"/>
            <a:r>
              <a:rPr lang="en-US" sz="1200" dirty="0"/>
              <a:t>Car payments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on adding vehicles with high profit margins to the fleet</a:t>
            </a:r>
          </a:p>
          <a:p>
            <a:pPr marL="742950" lvl="1" indent="-285750"/>
            <a:r>
              <a:rPr lang="en-US" sz="1200" dirty="0"/>
              <a:t>Low cost/revenue ratio</a:t>
            </a:r>
          </a:p>
          <a:p>
            <a:pPr marL="285750" indent="-285750"/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34818BA8-E954-4497-B8B9-B67D92F6032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-306199" y="4417512"/>
            <a:ext cx="4023360" cy="424732"/>
          </a:xfrm>
        </p:spPr>
        <p:txBody>
          <a:bodyPr/>
          <a:lstStyle/>
          <a:p>
            <a:r>
              <a:rPr lang="en-US" dirty="0"/>
              <a:t>Reduce costs</a:t>
            </a:r>
          </a:p>
        </p:txBody>
      </p:sp>
      <p:pic>
        <p:nvPicPr>
          <p:cNvPr id="87" name="Picture Placeholder 86">
            <a:extLst>
              <a:ext uri="{FF2B5EF4-FFF2-40B4-BE49-F238E27FC236}">
                <a16:creationId xmlns:a16="http://schemas.microsoft.com/office/drawing/2014/main" id="{BA712089-DDBF-4741-BA71-63A6F987E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24968" t="-26383" r="-24968" b="-26383"/>
          <a:stretch/>
        </p:blipFill>
        <p:spPr>
          <a:xfrm>
            <a:off x="5828778" y="1947637"/>
            <a:ext cx="1094116" cy="111310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0F4F9B-7D29-4BED-87FB-3F3D172471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9" name="Text Placeholder 119">
            <a:extLst>
              <a:ext uri="{FF2B5EF4-FFF2-40B4-BE49-F238E27FC236}">
                <a16:creationId xmlns:a16="http://schemas.microsoft.com/office/drawing/2014/main" id="{4DE3975B-F441-486B-9317-C176CC96B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93060" y="6641305"/>
            <a:ext cx="173736" cy="1524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45720" tIns="45720" rIns="45720" bIns="45720" rtlCol="0"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6F01420-E00A-46BC-9AE5-EDE89E81F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48640" y="3263024"/>
            <a:ext cx="4389120" cy="0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D210877-354A-400E-B4FF-A1264FC8A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228600" y="5638800"/>
            <a:ext cx="3200400" cy="0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5175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EACB-0B17-D7D2-C91C-F0C53E754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Options for lowering payment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2BE36A-269D-31F0-967A-7179E3F89F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24F17A-06F8-9BFC-BC58-005585C85755}"/>
              </a:ext>
            </a:extLst>
          </p:cNvPr>
          <p:cNvSpPr txBox="1"/>
          <p:nvPr/>
        </p:nvSpPr>
        <p:spPr>
          <a:xfrm>
            <a:off x="931068" y="1905000"/>
            <a:ext cx="546973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Remove vehicles that have a higher cost than revenue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Removal of these vehicles would remove about $41.5k in negative profit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Table to the right shows all the vehicles that had a negative profit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155F7E2-94BC-881C-18CA-905E090B61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3659629"/>
              </p:ext>
            </p:extLst>
          </p:nvPr>
        </p:nvGraphicFramePr>
        <p:xfrm>
          <a:off x="1178768" y="5455731"/>
          <a:ext cx="4612433" cy="823337"/>
        </p:xfrm>
        <a:graphic>
          <a:graphicData uri="http://schemas.openxmlformats.org/drawingml/2006/table">
            <a:tbl>
              <a:tblPr/>
              <a:tblGrid>
                <a:gridCol w="2326434">
                  <a:extLst>
                    <a:ext uri="{9D8B030D-6E8A-4147-A177-3AD203B41FA5}">
                      <a16:colId xmlns:a16="http://schemas.microsoft.com/office/drawing/2014/main" val="4217683661"/>
                    </a:ext>
                  </a:extLst>
                </a:gridCol>
                <a:gridCol w="2285999">
                  <a:extLst>
                    <a:ext uri="{9D8B030D-6E8A-4147-A177-3AD203B41FA5}">
                      <a16:colId xmlns:a16="http://schemas.microsoft.com/office/drawing/2014/main" val="1376179840"/>
                    </a:ext>
                  </a:extLst>
                </a:gridCol>
              </a:tblGrid>
              <a:tr h="169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revenue: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274,543.00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1356770"/>
                  </a:ext>
                </a:extLst>
              </a:tr>
              <a:tr h="169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cost: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316,091.90 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244969"/>
                  </a:ext>
                </a:extLst>
              </a:tr>
              <a:tr h="1693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0370337"/>
                  </a:ext>
                </a:extLst>
              </a:tr>
              <a:tr h="29184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 profit:</a:t>
                      </a:r>
                    </a:p>
                  </a:txBody>
                  <a:tcPr marL="9525" marR="9525" marT="9525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(41,548.90)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473266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1B1FEE-FB58-04A3-25E9-9838085D63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608191"/>
              </p:ext>
            </p:extLst>
          </p:nvPr>
        </p:nvGraphicFramePr>
        <p:xfrm>
          <a:off x="6412684" y="685800"/>
          <a:ext cx="5230676" cy="5943595"/>
        </p:xfrm>
        <a:graphic>
          <a:graphicData uri="http://schemas.openxmlformats.org/drawingml/2006/table">
            <a:tbl>
              <a:tblPr/>
              <a:tblGrid>
                <a:gridCol w="1566735">
                  <a:extLst>
                    <a:ext uri="{9D8B030D-6E8A-4147-A177-3AD203B41FA5}">
                      <a16:colId xmlns:a16="http://schemas.microsoft.com/office/drawing/2014/main" val="3953879734"/>
                    </a:ext>
                  </a:extLst>
                </a:gridCol>
                <a:gridCol w="1110285">
                  <a:extLst>
                    <a:ext uri="{9D8B030D-6E8A-4147-A177-3AD203B41FA5}">
                      <a16:colId xmlns:a16="http://schemas.microsoft.com/office/drawing/2014/main" val="1836332896"/>
                    </a:ext>
                  </a:extLst>
                </a:gridCol>
                <a:gridCol w="1097948">
                  <a:extLst>
                    <a:ext uri="{9D8B030D-6E8A-4147-A177-3AD203B41FA5}">
                      <a16:colId xmlns:a16="http://schemas.microsoft.com/office/drawing/2014/main" val="2797293978"/>
                    </a:ext>
                  </a:extLst>
                </a:gridCol>
                <a:gridCol w="851220">
                  <a:extLst>
                    <a:ext uri="{9D8B030D-6E8A-4147-A177-3AD203B41FA5}">
                      <a16:colId xmlns:a16="http://schemas.microsoft.com/office/drawing/2014/main" val="712331329"/>
                    </a:ext>
                  </a:extLst>
                </a:gridCol>
                <a:gridCol w="604488">
                  <a:extLst>
                    <a:ext uri="{9D8B030D-6E8A-4147-A177-3AD203B41FA5}">
                      <a16:colId xmlns:a16="http://schemas.microsoft.com/office/drawing/2014/main" val="142270729"/>
                    </a:ext>
                  </a:extLst>
                </a:gridCol>
              </a:tblGrid>
              <a:tr h="100875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car_make_and_model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total_revenue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total_car_cost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car_profit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margin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0324555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Mitsubishi Endeavor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7,669.00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7,735.00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(66.00)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113213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Chevrolet Avalanche 2500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7,818.00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7,889.10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(71.10)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880195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Acura RL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7,045.00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7,134.50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(89.50)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5423148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Oldsmobile 88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8,027.00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8,139.10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(112.10)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229391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Infiniti M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7,305.00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7,438.70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(133.70)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-2%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1394050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Toyota Solara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8,174.00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8,376.50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(202.50)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-2%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6705969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Dodge Ram 1500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6,836.00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7,068.30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(232.30)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-3%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1613031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Oldsmobile Regency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8,218.00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8,538.10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(320.10)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-4%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9881918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Dodge Caravan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7,887.00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8,226.30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(339.30)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-4%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794651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Lincoln Navigator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6,848.00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7,202.70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(354.70)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-5%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290033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Ford Explorer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6,459.00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6,991.90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(532.90)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-8%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0517453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Volkswagen Passat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6,760.00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7,326.60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(566.60)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-8%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5933191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Audi A5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7,849.00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8,557.90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(708.90)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-9%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363450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Honda Civic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7,929.00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8,657.50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(728.50)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-9%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121786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GMC Yukon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7,684.00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8,399.20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(715.20)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-9%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3635567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GMC Rally Wagon 3500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6,682.00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7,362.10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(680.10)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-10%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8913689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Bentley Continental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6,822.00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7,530.20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(708.20)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-10%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378345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Saab 900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7,799.00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8,672.20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(873.20)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-11%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76123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Kia Sedona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7,825.00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8,723.10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(898.10)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-11%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4903185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Honda Accord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6,642.00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7,430.80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(788.80)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-12%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972519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Acura Integra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7,634.00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8,568.50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(934.50)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-12%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6162968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Volvo 850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7,739.00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8,693.40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(954.40)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-12%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7839731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Toyota Venza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6,303.00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7,192.90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(889.90)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-14%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030738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Toyota Tundra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6,210.00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7,119.20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(909.20)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-15%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283843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Suzuki Kizashi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6,465.00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7,418.30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(953.30)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-15%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8901721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Audi 5000CS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7,206.00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8,344.00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(1,138.00)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-16%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8043047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Oldsmobile Toronado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7,491.00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8,718.00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(1,227.00)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-16%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1167091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Pontiac LeMans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7,058.00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8,285.20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(1,227.20)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-17%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6507630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Toyota MR2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6,233.00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7,458.70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(1,225.70)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-20%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87534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Buick Century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5,575.00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6,784.00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(1,209.00)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-22%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0051854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Mercedes-Benz CL-Class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6,813.00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8,523.60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(1,710.60)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-25%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468062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Ford Escort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6,211.00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7,784.50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(1,573.50)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-25%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538552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Honda Pilot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6,437.00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8,137.80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(1,700.80)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-26%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226034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Honda CR-V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5,322.00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6,826.10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(1,504.10)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-28%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4953146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Jaguar XJ Series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5,456.00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7,070.20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(1,614.20)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-30%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871564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Volkswagen Type 2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5,792.00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8,100.80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(2,308.80)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-40%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430838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Daewoo Nubira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5,921.00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8,356.60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(2,435.60)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-41%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669802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Jaguar XJ Series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5,791.00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8,507.50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(2,716.50)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-47%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996913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Jaguar XJ Series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5,297.00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7,984.70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(2,687.70)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-51%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6756947"/>
                  </a:ext>
                </a:extLst>
              </a:tr>
              <a:tr h="146068"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Mercury Grand Marquis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 5,311.00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           8,818.10 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 $     (3,507.10)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00" b="0" i="0" u="none" strike="noStrike" dirty="0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-66%</a:t>
                      </a:r>
                    </a:p>
                  </a:txBody>
                  <a:tcPr marL="2866" marR="2866" marT="2866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98467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7315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09072-4DC7-8415-6FA9-B98083344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Make/model insights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5B4800-9842-AAEF-3A11-42BE137DD0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noProof="0" smtClean="0"/>
              <a:pPr/>
              <a:t>8</a:t>
            </a:fld>
            <a:endParaRPr lang="en-US" noProof="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581306D-F745-E1BD-270C-3ED6B2E3AC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6030480"/>
              </p:ext>
            </p:extLst>
          </p:nvPr>
        </p:nvGraphicFramePr>
        <p:xfrm>
          <a:off x="540142" y="3167062"/>
          <a:ext cx="3608105" cy="2700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CBA56F4E-40ED-A857-9C80-3AAE93BE7DA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4259658"/>
              </p:ext>
            </p:extLst>
          </p:nvPr>
        </p:nvGraphicFramePr>
        <p:xfrm>
          <a:off x="4274820" y="3167062"/>
          <a:ext cx="3352800" cy="28432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08F69FC-BA63-37B3-D4E8-E90B4AD850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4260559"/>
              </p:ext>
            </p:extLst>
          </p:nvPr>
        </p:nvGraphicFramePr>
        <p:xfrm>
          <a:off x="7857691" y="3167062"/>
          <a:ext cx="3505197" cy="27765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9E64EA4-AE6B-28EC-7CBE-11CC18438A8D}"/>
              </a:ext>
            </a:extLst>
          </p:cNvPr>
          <p:cNvSpPr txBox="1"/>
          <p:nvPr/>
        </p:nvSpPr>
        <p:spPr>
          <a:xfrm>
            <a:off x="628788" y="1809801"/>
            <a:ext cx="9810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Below are some charts that illustrate some of the most profitable vehicles, as well as least profitable, and top vehicles by average margin</a:t>
            </a:r>
          </a:p>
        </p:txBody>
      </p:sp>
    </p:spTree>
    <p:extLst>
      <p:ext uri="{BB962C8B-B14F-4D97-AF65-F5344CB8AC3E}">
        <p14:creationId xmlns:p14="http://schemas.microsoft.com/office/powerpoint/2010/main" val="3423642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13CB-777F-B8C5-D5BC-A873252AF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insights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A407C0-7B6E-3938-910F-1B4465B73B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noProof="0" smtClean="0"/>
              <a:pPr/>
              <a:t>9</a:t>
            </a:fld>
            <a:endParaRPr lang="en-US" noProof="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5A07174-86D5-1AAA-EF89-FC31DA58A2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1803364"/>
              </p:ext>
            </p:extLst>
          </p:nvPr>
        </p:nvGraphicFramePr>
        <p:xfrm>
          <a:off x="521376" y="3161950"/>
          <a:ext cx="344801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08B8C21-4CA7-330D-E4C1-788599779C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9215277"/>
              </p:ext>
            </p:extLst>
          </p:nvPr>
        </p:nvGraphicFramePr>
        <p:xfrm>
          <a:off x="4146888" y="3161950"/>
          <a:ext cx="344801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7A7219D-D775-79FE-4F42-99179FA3D8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9694940"/>
              </p:ext>
            </p:extLst>
          </p:nvPr>
        </p:nvGraphicFramePr>
        <p:xfrm>
          <a:off x="7772400" y="3161950"/>
          <a:ext cx="2931583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174B064-7C00-D6E0-C5B2-6647EFC4BE47}"/>
              </a:ext>
            </a:extLst>
          </p:cNvPr>
          <p:cNvSpPr txBox="1"/>
          <p:nvPr/>
        </p:nvSpPr>
        <p:spPr>
          <a:xfrm>
            <a:off x="628788" y="1905000"/>
            <a:ext cx="9582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Below are some charts used to illustrate the top branches by revenue, as well has the lowest branches by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last chart shows that branches attached to airport did not do as well as branches that were not, as some might suspect. </a:t>
            </a:r>
          </a:p>
        </p:txBody>
      </p:sp>
    </p:spTree>
    <p:extLst>
      <p:ext uri="{BB962C8B-B14F-4D97-AF65-F5344CB8AC3E}">
        <p14:creationId xmlns:p14="http://schemas.microsoft.com/office/powerpoint/2010/main" val="15110409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ernClassicBlock-3">
  <a:themeElements>
    <a:clrScheme name="MSFT_ELT_ModernClassicBlock_03">
      <a:dk1>
        <a:sysClr val="windowText" lastClr="000000"/>
      </a:dk1>
      <a:lt1>
        <a:sysClr val="window" lastClr="FFFFFF"/>
      </a:lt1>
      <a:dk2>
        <a:srgbClr val="43467B"/>
      </a:dk2>
      <a:lt2>
        <a:srgbClr val="DFE3E5"/>
      </a:lt2>
      <a:accent1>
        <a:srgbClr val="43467B"/>
      </a:accent1>
      <a:accent2>
        <a:srgbClr val="E58C09"/>
      </a:accent2>
      <a:accent3>
        <a:srgbClr val="2683C6"/>
      </a:accent3>
      <a:accent4>
        <a:srgbClr val="EEC621"/>
      </a:accent4>
      <a:accent5>
        <a:srgbClr val="1D9BA1"/>
      </a:accent5>
      <a:accent6>
        <a:srgbClr val="87175F"/>
      </a:accent6>
      <a:hlink>
        <a:srgbClr val="0070C0"/>
      </a:hlink>
      <a:folHlink>
        <a:srgbClr val="C00000"/>
      </a:folHlink>
    </a:clrScheme>
    <a:fontScheme name="MSFT_ELT_ModernClassicBlock_03">
      <a:majorFont>
        <a:latin typeface="Tw Cen MT Condensed"/>
        <a:ea typeface=""/>
        <a:cs typeface=""/>
      </a:majorFont>
      <a:minorFont>
        <a:latin typeface="Tw Cen MT"/>
        <a:ea typeface=""/>
        <a:cs typeface="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LT_Template_ModernClassicBlockLT_v4" id="{30DDF308-B484-4DB0-8959-4BA762476498}" vid="{49FD44A8-5F40-4E6E-BC83-04BD3C4DB2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BFCA5F6-1A5A-4D78-BDE2-C793B61E0E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106BD98-E608-40A1-98A8-93D5976215C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86D9CC-0D9D-4BFE-B3F3-26F480BF8C8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classic block presentation</Template>
  <TotalTime>11747</TotalTime>
  <Words>1181</Words>
  <Application>Microsoft Office PowerPoint</Application>
  <PresentationFormat>Widescreen</PresentationFormat>
  <Paragraphs>301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Tw Cen MT</vt:lpstr>
      <vt:lpstr>Tw Cen MT Condensed</vt:lpstr>
      <vt:lpstr>Wingdings 3</vt:lpstr>
      <vt:lpstr>ModernClassicBlock-3</vt:lpstr>
      <vt:lpstr>Lariat </vt:lpstr>
      <vt:lpstr>Lariat: rent-a-car profitability model</vt:lpstr>
      <vt:lpstr>Objectives</vt:lpstr>
      <vt:lpstr> Methods</vt:lpstr>
      <vt:lpstr>2018 financial analysis</vt:lpstr>
      <vt:lpstr>Optimizing Net revenue</vt:lpstr>
      <vt:lpstr>Options for lowering payment</vt:lpstr>
      <vt:lpstr>Make/model insights</vt:lpstr>
      <vt:lpstr>Branch insights</vt:lpstr>
      <vt:lpstr>Comparing strategies</vt:lpstr>
      <vt:lpstr>Summary: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Lariat</dc:title>
  <dc:creator>Andrew Le</dc:creator>
  <cp:lastModifiedBy>Andrew Le</cp:lastModifiedBy>
  <cp:revision>3</cp:revision>
  <dcterms:created xsi:type="dcterms:W3CDTF">2022-08-23T22:49:59Z</dcterms:created>
  <dcterms:modified xsi:type="dcterms:W3CDTF">2022-09-14T22:01:36Z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